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312" r:id="rId3"/>
    <p:sldId id="257" r:id="rId4"/>
    <p:sldId id="276" r:id="rId5"/>
    <p:sldId id="277" r:id="rId6"/>
    <p:sldId id="278" r:id="rId7"/>
    <p:sldId id="279" r:id="rId8"/>
    <p:sldId id="280" r:id="rId9"/>
    <p:sldId id="281" r:id="rId10"/>
    <p:sldId id="282" r:id="rId11"/>
    <p:sldId id="313" r:id="rId12"/>
    <p:sldId id="314" r:id="rId13"/>
    <p:sldId id="315" r:id="rId14"/>
    <p:sldId id="316" r:id="rId15"/>
    <p:sldId id="317" r:id="rId16"/>
    <p:sldId id="318" r:id="rId17"/>
    <p:sldId id="319" r:id="rId18"/>
    <p:sldId id="320" r:id="rId19"/>
    <p:sldId id="321" r:id="rId20"/>
    <p:sldId id="322" r:id="rId21"/>
    <p:sldId id="323" r:id="rId22"/>
    <p:sldId id="325" r:id="rId23"/>
    <p:sldId id="324" r:id="rId24"/>
    <p:sldId id="327" r:id="rId25"/>
    <p:sldId id="326" r:id="rId26"/>
    <p:sldId id="258" r:id="rId27"/>
    <p:sldId id="306" r:id="rId28"/>
    <p:sldId id="307" r:id="rId29"/>
    <p:sldId id="308" r:id="rId30"/>
    <p:sldId id="309" r:id="rId31"/>
    <p:sldId id="310" r:id="rId32"/>
    <p:sldId id="311"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81" r:id="rId48"/>
    <p:sldId id="384" r:id="rId49"/>
    <p:sldId id="385" r:id="rId50"/>
    <p:sldId id="344" r:id="rId51"/>
    <p:sldId id="367" r:id="rId52"/>
    <p:sldId id="368" r:id="rId53"/>
    <p:sldId id="369" r:id="rId54"/>
    <p:sldId id="370" r:id="rId55"/>
    <p:sldId id="371" r:id="rId56"/>
    <p:sldId id="372" r:id="rId57"/>
    <p:sldId id="379" r:id="rId58"/>
    <p:sldId id="380" r:id="rId59"/>
    <p:sldId id="386" r:id="rId60"/>
    <p:sldId id="388" r:id="rId61"/>
    <p:sldId id="351" r:id="rId62"/>
    <p:sldId id="352" r:id="rId63"/>
    <p:sldId id="353" r:id="rId64"/>
    <p:sldId id="354" r:id="rId65"/>
    <p:sldId id="355" r:id="rId66"/>
    <p:sldId id="356" r:id="rId67"/>
    <p:sldId id="357" r:id="rId68"/>
    <p:sldId id="358" r:id="rId69"/>
    <p:sldId id="359" r:id="rId70"/>
    <p:sldId id="360" r:id="rId71"/>
    <p:sldId id="361" r:id="rId72"/>
    <p:sldId id="362" r:id="rId73"/>
    <p:sldId id="363" r:id="rId74"/>
    <p:sldId id="364" r:id="rId75"/>
    <p:sldId id="365" r:id="rId76"/>
    <p:sldId id="366" r:id="rId77"/>
    <p:sldId id="387" r:id="rId78"/>
    <p:sldId id="30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96401DD-5BA5-3A40-BD81-092E967CCC7F}">
          <p14:sldIdLst>
            <p14:sldId id="256"/>
            <p14:sldId id="312"/>
            <p14:sldId id="257"/>
            <p14:sldId id="276"/>
            <p14:sldId id="277"/>
            <p14:sldId id="278"/>
            <p14:sldId id="279"/>
            <p14:sldId id="280"/>
            <p14:sldId id="281"/>
            <p14:sldId id="282"/>
            <p14:sldId id="313"/>
            <p14:sldId id="314"/>
            <p14:sldId id="315"/>
            <p14:sldId id="316"/>
            <p14:sldId id="317"/>
            <p14:sldId id="318"/>
            <p14:sldId id="319"/>
            <p14:sldId id="320"/>
            <p14:sldId id="321"/>
            <p14:sldId id="322"/>
            <p14:sldId id="323"/>
            <p14:sldId id="325"/>
            <p14:sldId id="324"/>
            <p14:sldId id="327"/>
            <p14:sldId id="326"/>
            <p14:sldId id="258"/>
            <p14:sldId id="306"/>
            <p14:sldId id="307"/>
            <p14:sldId id="308"/>
            <p14:sldId id="309"/>
            <p14:sldId id="310"/>
            <p14:sldId id="311"/>
            <p14:sldId id="328"/>
            <p14:sldId id="329"/>
            <p14:sldId id="330"/>
            <p14:sldId id="331"/>
            <p14:sldId id="332"/>
            <p14:sldId id="333"/>
            <p14:sldId id="334"/>
            <p14:sldId id="335"/>
            <p14:sldId id="336"/>
            <p14:sldId id="337"/>
            <p14:sldId id="338"/>
            <p14:sldId id="339"/>
            <p14:sldId id="340"/>
            <p14:sldId id="341"/>
            <p14:sldId id="381"/>
            <p14:sldId id="384"/>
            <p14:sldId id="385"/>
            <p14:sldId id="344"/>
            <p14:sldId id="367"/>
            <p14:sldId id="368"/>
            <p14:sldId id="369"/>
            <p14:sldId id="370"/>
            <p14:sldId id="371"/>
            <p14:sldId id="372"/>
            <p14:sldId id="379"/>
            <p14:sldId id="380"/>
            <p14:sldId id="386"/>
            <p14:sldId id="388"/>
            <p14:sldId id="351"/>
            <p14:sldId id="352"/>
            <p14:sldId id="353"/>
            <p14:sldId id="354"/>
            <p14:sldId id="355"/>
            <p14:sldId id="356"/>
            <p14:sldId id="357"/>
            <p14:sldId id="358"/>
            <p14:sldId id="359"/>
            <p14:sldId id="360"/>
            <p14:sldId id="361"/>
            <p14:sldId id="362"/>
            <p14:sldId id="363"/>
            <p14:sldId id="364"/>
            <p14:sldId id="365"/>
            <p14:sldId id="366"/>
            <p14:sldId id="387"/>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533" autoAdjust="0"/>
  </p:normalViewPr>
  <p:slideViewPr>
    <p:cSldViewPr snapToGrid="0" snapToObjects="1">
      <p:cViewPr varScale="1">
        <p:scale>
          <a:sx n="76" d="100"/>
          <a:sy n="76" d="100"/>
        </p:scale>
        <p:origin x="1104" y="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68D10A-EC2E-AE49-8DCA-E428B4A261E9}" type="datetimeFigureOut">
              <a:rPr kumimoji="1" lang="zh-CN" altLang="en-US" smtClean="0"/>
              <a:t>2019/5/16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7762C9-123D-944D-91DF-CCF1E44B1D6A}" type="slidenum">
              <a:rPr kumimoji="1" lang="zh-CN" altLang="en-US" smtClean="0"/>
              <a:t>‹#›</a:t>
            </a:fld>
            <a:endParaRPr kumimoji="1" lang="zh-CN" altLang="en-US"/>
          </a:p>
        </p:txBody>
      </p:sp>
    </p:spTree>
    <p:extLst>
      <p:ext uri="{BB962C8B-B14F-4D97-AF65-F5344CB8AC3E}">
        <p14:creationId xmlns:p14="http://schemas.microsoft.com/office/powerpoint/2010/main" val="830770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6A709-EC40-6544-B745-5F50F7BA6342}" type="datetimeFigureOut">
              <a:rPr kumimoji="1" lang="zh-CN" altLang="en-US" smtClean="0"/>
              <a:t>2019/5/16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CEAF8-2A89-7B4C-BA1B-4EC74BC56E3D}" type="slidenum">
              <a:rPr kumimoji="1" lang="zh-CN" altLang="en-US" smtClean="0"/>
              <a:t>‹#›</a:t>
            </a:fld>
            <a:endParaRPr kumimoji="1" lang="zh-CN" altLang="en-US"/>
          </a:p>
        </p:txBody>
      </p:sp>
    </p:spTree>
    <p:extLst>
      <p:ext uri="{BB962C8B-B14F-4D97-AF65-F5344CB8AC3E}">
        <p14:creationId xmlns:p14="http://schemas.microsoft.com/office/powerpoint/2010/main" val="1374195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4CEAF8-2A89-7B4C-BA1B-4EC74BC56E3D}" type="slidenum">
              <a:rPr kumimoji="1" lang="zh-CN" altLang="en-US" smtClean="0"/>
              <a:t>25</a:t>
            </a:fld>
            <a:endParaRPr kumimoji="1" lang="zh-CN" altLang="en-US"/>
          </a:p>
        </p:txBody>
      </p:sp>
    </p:spTree>
    <p:extLst>
      <p:ext uri="{BB962C8B-B14F-4D97-AF65-F5344CB8AC3E}">
        <p14:creationId xmlns:p14="http://schemas.microsoft.com/office/powerpoint/2010/main" val="2181365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smtClean="0"/>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131425" cy="1074821"/>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85801" y="1780675"/>
            <a:ext cx="10131425" cy="4010526"/>
          </a:xfrm>
        </p:spPr>
        <p:txBody>
          <a:bodyPr anchor="ctr"/>
          <a:lstStyle>
            <a:lvl1pPr>
              <a:defRPr sz="2400" baseline="0"/>
            </a:lvl1pPr>
            <a:lvl2pPr>
              <a:defRPr sz="2000" baseline="0"/>
            </a:lvl2pPr>
            <a:lvl3pPr>
              <a:defRPr sz="1800" baseline="0"/>
            </a:lvl3pPr>
            <a:lvl4pPr>
              <a:defRPr sz="1600" baseline="0"/>
            </a:lvl4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1"/>
            <a:ext cx="10131425" cy="1190324"/>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1876927"/>
            <a:ext cx="10131425" cy="3914274"/>
          </a:xfrm>
          <a:prstGeom prst="rect">
            <a:avLst/>
          </a:prstGeom>
        </p:spPr>
        <p:txBody>
          <a:bodyPr vert="horz" lIns="91440" tIns="45720" rIns="91440" bIns="45720" rtlCol="0" anchor="ctr">
            <a:norm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5/16/2019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2400" kern="1200" cap="none" baseline="0">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000" kern="1200" cap="none" baseline="0">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800" kern="1200" cap="none" baseline="0">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600" kern="1200" cap="none" baseline="0">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8200" y="1964267"/>
            <a:ext cx="7781925" cy="2421464"/>
          </a:xfrm>
        </p:spPr>
        <p:txBody>
          <a:bodyPr/>
          <a:lstStyle/>
          <a:p>
            <a:r>
              <a:rPr lang="zh-CN" altLang="zh-CN" b="1" dirty="0"/>
              <a:t>嵌入式</a:t>
            </a:r>
            <a:r>
              <a:rPr lang="en-US" altLang="zh-CN" b="1" dirty="0"/>
              <a:t>Linux</a:t>
            </a:r>
            <a:r>
              <a:rPr lang="zh-CN" altLang="zh-CN" b="1" dirty="0"/>
              <a:t>驱动程序</a:t>
            </a:r>
            <a:r>
              <a:rPr lang="zh-CN" altLang="zh-CN" b="1" dirty="0" smtClean="0"/>
              <a:t>开</a:t>
            </a:r>
            <a:r>
              <a:rPr lang="en-US" altLang="zh-CN" b="1" dirty="0" smtClean="0"/>
              <a:t>(</a:t>
            </a:r>
            <a:r>
              <a:rPr lang="zh-CN" altLang="en-US" b="1" dirty="0" smtClean="0"/>
              <a:t>一</a:t>
            </a:r>
            <a:r>
              <a:rPr lang="en-US" altLang="zh-CN" b="1" dirty="0" smtClean="0"/>
              <a:t>)</a:t>
            </a:r>
            <a:endParaRPr kumimoji="1" lang="zh-CN" altLang="en-US" dirty="0"/>
          </a:p>
        </p:txBody>
      </p:sp>
      <p:sp>
        <p:nvSpPr>
          <p:cNvPr id="3" name="副标题 2"/>
          <p:cNvSpPr>
            <a:spLocks noGrp="1"/>
          </p:cNvSpPr>
          <p:nvPr>
            <p:ph type="subTitle" idx="1"/>
          </p:nvPr>
        </p:nvSpPr>
        <p:spPr/>
        <p:txBody>
          <a:bodyPr/>
          <a:lstStyle/>
          <a:p>
            <a:r>
              <a:rPr kumimoji="1" lang="en-US" altLang="zh-CN" dirty="0" smtClean="0"/>
              <a:t>2019.5</a:t>
            </a:r>
            <a:endParaRPr kumimoji="1" lang="zh-CN" altLang="en-US" dirty="0"/>
          </a:p>
        </p:txBody>
      </p:sp>
    </p:spTree>
    <p:extLst>
      <p:ext uri="{BB962C8B-B14F-4D97-AF65-F5344CB8AC3E}">
        <p14:creationId xmlns:p14="http://schemas.microsoft.com/office/powerpoint/2010/main" val="139770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有了操作系统之后，驱动反而变得复杂，那要操作系统干什么</a:t>
            </a:r>
            <a:r>
              <a:rPr lang="zh-CN" altLang="en-US" dirty="0" smtClean="0"/>
              <a:t>？</a:t>
            </a:r>
            <a:endParaRPr kumimoji="1" lang="zh-CN" altLang="en-US" dirty="0"/>
          </a:p>
        </p:txBody>
      </p:sp>
      <p:sp>
        <p:nvSpPr>
          <p:cNvPr id="3" name="内容占位符 2"/>
          <p:cNvSpPr>
            <a:spLocks noGrp="1"/>
          </p:cNvSpPr>
          <p:nvPr>
            <p:ph idx="1"/>
          </p:nvPr>
        </p:nvSpPr>
        <p:spPr>
          <a:xfrm>
            <a:off x="685801" y="1780675"/>
            <a:ext cx="10131425" cy="4291352"/>
          </a:xfrm>
        </p:spPr>
        <p:txBody>
          <a:bodyPr>
            <a:normAutofit fontScale="92500" lnSpcReduction="10000"/>
          </a:bodyPr>
          <a:lstStyle/>
          <a:p>
            <a:r>
              <a:rPr lang="zh-CN" altLang="en-US" dirty="0" smtClean="0"/>
              <a:t>首先</a:t>
            </a:r>
            <a:r>
              <a:rPr lang="zh-CN" altLang="en-US" dirty="0"/>
              <a:t>，一个复杂的软件系统需要处理多个</a:t>
            </a:r>
            <a:r>
              <a:rPr lang="zh-CN" altLang="en-US" dirty="0" smtClean="0"/>
              <a:t>并发的</a:t>
            </a:r>
            <a:r>
              <a:rPr lang="zh-CN" altLang="en-US" dirty="0"/>
              <a:t>任务，没有操作系统，想完成多任务并发是很</a:t>
            </a:r>
            <a:r>
              <a:rPr lang="zh-CN" altLang="en-US" dirty="0" smtClean="0"/>
              <a:t>困难</a:t>
            </a:r>
            <a:r>
              <a:rPr lang="zh-CN" altLang="en-US" dirty="0"/>
              <a:t>的。</a:t>
            </a:r>
          </a:p>
          <a:p>
            <a:r>
              <a:rPr lang="zh-CN" altLang="en-US" dirty="0"/>
              <a:t>其次，操作系统给我们提供内存管理机制。</a:t>
            </a:r>
            <a:r>
              <a:rPr lang="zh-CN" altLang="en-US" dirty="0" smtClean="0"/>
              <a:t>一个</a:t>
            </a:r>
            <a:r>
              <a:rPr lang="zh-CN" altLang="en-US" dirty="0"/>
              <a:t>典型的例子是，对于多数含</a:t>
            </a:r>
            <a:r>
              <a:rPr lang="en-US" altLang="zh-CN" dirty="0"/>
              <a:t>MMU </a:t>
            </a:r>
            <a:r>
              <a:rPr lang="zh-CN" altLang="en-US" dirty="0"/>
              <a:t> 的</a:t>
            </a:r>
            <a:r>
              <a:rPr lang="en-US" altLang="zh-CN" dirty="0"/>
              <a:t>32 </a:t>
            </a:r>
            <a:r>
              <a:rPr lang="zh-CN" altLang="en-US" dirty="0"/>
              <a:t> 位</a:t>
            </a:r>
            <a:r>
              <a:rPr lang="zh-CN" altLang="en-US" dirty="0" smtClean="0"/>
              <a:t>处理器</a:t>
            </a:r>
            <a:r>
              <a:rPr lang="zh-CN" altLang="en-US" dirty="0"/>
              <a:t>而言，</a:t>
            </a:r>
            <a:r>
              <a:rPr lang="en-US" altLang="zh-CN" dirty="0"/>
              <a:t>Windows</a:t>
            </a:r>
            <a:r>
              <a:rPr lang="zh-CN" altLang="en-US" dirty="0"/>
              <a:t> 、</a:t>
            </a:r>
            <a:r>
              <a:rPr lang="en-US" altLang="zh-CN" dirty="0"/>
              <a:t>Linux </a:t>
            </a:r>
            <a:r>
              <a:rPr lang="zh-CN" altLang="en-US" dirty="0"/>
              <a:t> 等操作系统可以让每个</a:t>
            </a:r>
            <a:r>
              <a:rPr lang="zh-CN" altLang="en-US" dirty="0" smtClean="0"/>
              <a:t>进程</a:t>
            </a:r>
            <a:r>
              <a:rPr lang="zh-CN" altLang="en-US" dirty="0"/>
              <a:t>都可以独立地访问</a:t>
            </a:r>
            <a:r>
              <a:rPr lang="en-US" altLang="zh-CN" dirty="0"/>
              <a:t>4GB </a:t>
            </a:r>
            <a:r>
              <a:rPr lang="zh-CN" altLang="en-US" dirty="0"/>
              <a:t> 的内存空间。</a:t>
            </a:r>
          </a:p>
          <a:p>
            <a:r>
              <a:rPr lang="zh-CN" altLang="en-US" dirty="0"/>
              <a:t>上述优点似乎并没有体现在设备驱动身上，操作系统的存在给设备驱动究竟带来了</a:t>
            </a:r>
            <a:r>
              <a:rPr lang="zh-CN" altLang="en-US" dirty="0" smtClean="0"/>
              <a:t>什么实质性</a:t>
            </a:r>
            <a:r>
              <a:rPr lang="zh-CN" altLang="en-US" dirty="0"/>
              <a:t>的好处？</a:t>
            </a:r>
          </a:p>
          <a:p>
            <a:r>
              <a:rPr lang="zh-CN" altLang="en-US" dirty="0"/>
              <a:t>简而言之，操作系统通过给驱动制造麻烦来达到给上层应用提供便利的目的。当驱动</a:t>
            </a:r>
            <a:r>
              <a:rPr lang="zh-CN" altLang="en-US" dirty="0" smtClean="0"/>
              <a:t>都按照</a:t>
            </a:r>
            <a:r>
              <a:rPr lang="zh-CN" altLang="en-US" dirty="0"/>
              <a:t>操作系统给出的独立于设备的接口而设计时，那么，应用程序将可使用统一的系统</a:t>
            </a:r>
            <a:r>
              <a:rPr lang="zh-CN" altLang="en-US" dirty="0" smtClean="0"/>
              <a:t>调用接口</a:t>
            </a:r>
            <a:r>
              <a:rPr lang="zh-CN" altLang="en-US" dirty="0"/>
              <a:t>来访问各种设备。对于类</a:t>
            </a:r>
            <a:r>
              <a:rPr lang="en-US" altLang="zh-CN" dirty="0"/>
              <a:t>UNIX </a:t>
            </a:r>
            <a:r>
              <a:rPr lang="zh-CN" altLang="en-US" dirty="0"/>
              <a:t> 的</a:t>
            </a:r>
            <a:r>
              <a:rPr lang="en-US" altLang="zh-CN" dirty="0" err="1"/>
              <a:t>VxWorks</a:t>
            </a:r>
            <a:r>
              <a:rPr lang="zh-CN" altLang="en-US" dirty="0"/>
              <a:t> 、</a:t>
            </a:r>
            <a:r>
              <a:rPr lang="en-US" altLang="zh-CN" dirty="0"/>
              <a:t>Linux </a:t>
            </a:r>
            <a:r>
              <a:rPr lang="zh-CN" altLang="en-US" dirty="0"/>
              <a:t> 等操作系统而言，当应用程序</a:t>
            </a:r>
            <a:r>
              <a:rPr lang="zh-CN" altLang="en-US" dirty="0" smtClean="0"/>
              <a:t>通过</a:t>
            </a:r>
            <a:r>
              <a:rPr lang="en-US" altLang="zh-CN" dirty="0" smtClean="0"/>
              <a:t>write</a:t>
            </a:r>
            <a:r>
              <a:rPr lang="en-US" altLang="zh-CN" dirty="0"/>
              <a:t>()</a:t>
            </a:r>
            <a:r>
              <a:rPr lang="zh-CN" altLang="en-US" dirty="0"/>
              <a:t> 、</a:t>
            </a:r>
            <a:r>
              <a:rPr lang="en-US" altLang="zh-CN" dirty="0"/>
              <a:t>read() </a:t>
            </a:r>
            <a:r>
              <a:rPr lang="zh-CN" altLang="en-US" dirty="0"/>
              <a:t> 等函数读写文件就可访问各种字符设备和块设备，而不论设备的具体类型和</a:t>
            </a:r>
            <a:r>
              <a:rPr lang="zh-CN" altLang="en-US" dirty="0" smtClean="0"/>
              <a:t>工作</a:t>
            </a:r>
            <a:r>
              <a:rPr lang="zh-CN" altLang="en-US" dirty="0"/>
              <a:t>方式，那将是多么便利。</a:t>
            </a:r>
            <a:endParaRPr kumimoji="1" lang="zh-CN" altLang="en-US" dirty="0"/>
          </a:p>
        </p:txBody>
      </p:sp>
    </p:spTree>
    <p:extLst>
      <p:ext uri="{BB962C8B-B14F-4D97-AF65-F5344CB8AC3E}">
        <p14:creationId xmlns:p14="http://schemas.microsoft.com/office/powerpoint/2010/main" val="321498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a:t>
            </a:r>
            <a:r>
              <a:rPr lang="zh-CN" altLang="en-US" dirty="0"/>
              <a:t>设备驱动基础</a:t>
            </a:r>
          </a:p>
        </p:txBody>
      </p:sp>
      <p:sp>
        <p:nvSpPr>
          <p:cNvPr id="3" name="内容占位符 2"/>
          <p:cNvSpPr>
            <a:spLocks noGrp="1"/>
          </p:cNvSpPr>
          <p:nvPr>
            <p:ph idx="1"/>
          </p:nvPr>
        </p:nvSpPr>
        <p:spPr/>
        <p:txBody>
          <a:bodyPr/>
          <a:lstStyle/>
          <a:p>
            <a:r>
              <a:rPr lang="en-US" altLang="zh-CN" b="1" dirty="0"/>
              <a:t>Linux</a:t>
            </a:r>
            <a:r>
              <a:rPr lang="zh-CN" altLang="en-US" dirty="0"/>
              <a:t>和</a:t>
            </a:r>
            <a:r>
              <a:rPr lang="zh-CN" altLang="en-US" dirty="0" smtClean="0"/>
              <a:t>模块</a:t>
            </a:r>
            <a:endParaRPr lang="en-US" altLang="zh-CN" dirty="0" smtClean="0"/>
          </a:p>
          <a:p>
            <a:r>
              <a:rPr lang="zh-CN" altLang="en-US" dirty="0"/>
              <a:t>在</a:t>
            </a:r>
            <a:r>
              <a:rPr lang="en-US" altLang="zh-CN" dirty="0"/>
              <a:t>32</a:t>
            </a:r>
            <a:r>
              <a:rPr lang="zh-CN" altLang="en-US" dirty="0"/>
              <a:t>位系统上，</a:t>
            </a:r>
            <a:r>
              <a:rPr lang="en-US" altLang="zh-CN" dirty="0"/>
              <a:t>Linux</a:t>
            </a:r>
            <a:r>
              <a:rPr lang="zh-CN" altLang="en-US" dirty="0"/>
              <a:t>内核将</a:t>
            </a:r>
            <a:r>
              <a:rPr lang="en-US" altLang="zh-CN" dirty="0"/>
              <a:t>4G</a:t>
            </a:r>
            <a:r>
              <a:rPr lang="zh-CN" altLang="en-US" dirty="0"/>
              <a:t>空间分为</a:t>
            </a:r>
            <a:r>
              <a:rPr lang="en-US" altLang="zh-CN" dirty="0"/>
              <a:t>0~3G</a:t>
            </a:r>
            <a:r>
              <a:rPr lang="zh-CN" altLang="en-US" dirty="0"/>
              <a:t>的用户空间和</a:t>
            </a:r>
            <a:r>
              <a:rPr lang="en-US" altLang="zh-CN" dirty="0"/>
              <a:t>3~4G</a:t>
            </a:r>
            <a:r>
              <a:rPr lang="zh-CN" altLang="en-US" dirty="0"/>
              <a:t>的内核空间</a:t>
            </a:r>
            <a:r>
              <a:rPr lang="en-US" altLang="zh-CN" dirty="0"/>
              <a:t>[</a:t>
            </a:r>
            <a:r>
              <a:rPr lang="zh-CN" altLang="en-US" dirty="0"/>
              <a:t>注</a:t>
            </a:r>
            <a:r>
              <a:rPr lang="en-US" altLang="zh-CN" dirty="0"/>
              <a:t>]</a:t>
            </a:r>
            <a:r>
              <a:rPr lang="zh-CN" altLang="en-US" dirty="0"/>
              <a:t>。用户程序运行在用户空间，可通过中断或者系统调用进入内核空间；</a:t>
            </a:r>
            <a:r>
              <a:rPr lang="en-US" altLang="zh-CN" dirty="0"/>
              <a:t>Linux</a:t>
            </a:r>
            <a:r>
              <a:rPr lang="zh-CN" altLang="en-US" dirty="0"/>
              <a:t>内核已经内核模块则只能在内核空间运行。</a:t>
            </a:r>
          </a:p>
          <a:p>
            <a:r>
              <a:rPr lang="en-US" altLang="zh-CN" dirty="0"/>
              <a:t>Linux</a:t>
            </a:r>
            <a:r>
              <a:rPr lang="zh-CN" altLang="en-US" dirty="0"/>
              <a:t>内核具有很强的可裁剪性，很多功能或者外设驱动都可以编译成模块，在系统运行中动态插入或者卸载，在此过程中无需重启系统。模块化设计使得</a:t>
            </a:r>
            <a:r>
              <a:rPr lang="en-US" altLang="zh-CN" dirty="0"/>
              <a:t>Linux</a:t>
            </a:r>
            <a:r>
              <a:rPr lang="zh-CN" altLang="en-US" dirty="0"/>
              <a:t>系统很灵活，可以将一些很少用到或者暂时不用的功能编译为模块，在需要的时候再动态加载进内核，可以减小内核的体积，加快启动速度，这对嵌入式应用极为重要。</a:t>
            </a:r>
          </a:p>
        </p:txBody>
      </p:sp>
    </p:spTree>
    <p:extLst>
      <p:ext uri="{BB962C8B-B14F-4D97-AF65-F5344CB8AC3E}">
        <p14:creationId xmlns:p14="http://schemas.microsoft.com/office/powerpoint/2010/main" val="118986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编写内核模块</a:t>
            </a:r>
            <a:endParaRPr lang="zh-CN" altLang="en-US" dirty="0"/>
          </a:p>
        </p:txBody>
      </p:sp>
      <p:sp>
        <p:nvSpPr>
          <p:cNvPr id="3" name="内容占位符 2"/>
          <p:cNvSpPr>
            <a:spLocks noGrp="1"/>
          </p:cNvSpPr>
          <p:nvPr>
            <p:ph idx="1"/>
          </p:nvPr>
        </p:nvSpPr>
        <p:spPr/>
        <p:txBody>
          <a:bodyPr/>
          <a:lstStyle/>
          <a:p>
            <a:r>
              <a:rPr lang="zh-CN" altLang="en-US" dirty="0" smtClean="0"/>
              <a:t>头文件</a:t>
            </a:r>
            <a:endParaRPr lang="en-US" altLang="zh-CN" dirty="0" smtClean="0"/>
          </a:p>
          <a:p>
            <a:r>
              <a:rPr lang="zh-CN" altLang="en-US" dirty="0" smtClean="0"/>
              <a:t>内核</a:t>
            </a:r>
            <a:r>
              <a:rPr lang="zh-CN" altLang="en-US" dirty="0"/>
              <a:t>模块需要包含内核相关头文件，不同模块根据功能的差异，所需要的头文件也不相同，但是</a:t>
            </a:r>
            <a:r>
              <a:rPr lang="en-US" altLang="zh-CN" dirty="0"/>
              <a:t>&lt;</a:t>
            </a:r>
            <a:r>
              <a:rPr lang="en-US" altLang="zh-CN" dirty="0" err="1"/>
              <a:t>linux</a:t>
            </a:r>
            <a:r>
              <a:rPr lang="en-US" altLang="zh-CN" dirty="0"/>
              <a:t>/</a:t>
            </a:r>
            <a:r>
              <a:rPr lang="en-US" altLang="zh-CN" dirty="0" err="1"/>
              <a:t>module.h</a:t>
            </a:r>
            <a:r>
              <a:rPr lang="en-US" altLang="zh-CN" dirty="0"/>
              <a:t>&gt;</a:t>
            </a:r>
            <a:r>
              <a:rPr lang="zh-CN" altLang="en-US" dirty="0"/>
              <a:t>和</a:t>
            </a:r>
            <a:r>
              <a:rPr lang="en-US" altLang="zh-CN" dirty="0"/>
              <a:t>&lt;</a:t>
            </a:r>
            <a:r>
              <a:rPr lang="en-US" altLang="zh-CN" dirty="0" err="1"/>
              <a:t>linux</a:t>
            </a:r>
            <a:r>
              <a:rPr lang="en-US" altLang="zh-CN" dirty="0"/>
              <a:t>/</a:t>
            </a:r>
            <a:r>
              <a:rPr lang="en-US" altLang="zh-CN" dirty="0" err="1"/>
              <a:t>init.h</a:t>
            </a:r>
            <a:r>
              <a:rPr lang="en-US" altLang="zh-CN" dirty="0"/>
              <a:t>&gt;</a:t>
            </a:r>
            <a:r>
              <a:rPr lang="zh-CN" altLang="en-US" dirty="0"/>
              <a:t>是必不可少的。</a:t>
            </a:r>
          </a:p>
          <a:p>
            <a:r>
              <a:rPr lang="en-US" altLang="zh-CN" dirty="0"/>
              <a:t>#include &lt;</a:t>
            </a:r>
            <a:r>
              <a:rPr lang="en-US" altLang="zh-CN" dirty="0" err="1"/>
              <a:t>linux</a:t>
            </a:r>
            <a:r>
              <a:rPr lang="en-US" altLang="zh-CN" dirty="0"/>
              <a:t>/</a:t>
            </a:r>
            <a:r>
              <a:rPr lang="en-US" altLang="zh-CN" dirty="0" err="1"/>
              <a:t>module.h</a:t>
            </a:r>
            <a:r>
              <a:rPr lang="en-US" altLang="zh-CN" dirty="0" smtClean="0"/>
              <a:t>&gt;</a:t>
            </a:r>
          </a:p>
          <a:p>
            <a:r>
              <a:rPr lang="en-US" altLang="zh-CN" dirty="0" smtClean="0"/>
              <a:t>#</a:t>
            </a:r>
            <a:r>
              <a:rPr lang="en-US" altLang="zh-CN" dirty="0"/>
              <a:t>include &lt;</a:t>
            </a:r>
            <a:r>
              <a:rPr lang="en-US" altLang="zh-CN" dirty="0" err="1"/>
              <a:t>linux</a:t>
            </a:r>
            <a:r>
              <a:rPr lang="en-US" altLang="zh-CN" dirty="0"/>
              <a:t>/</a:t>
            </a:r>
            <a:r>
              <a:rPr lang="en-US" altLang="zh-CN" dirty="0" err="1"/>
              <a:t>init.h</a:t>
            </a:r>
            <a:r>
              <a:rPr lang="en-US" altLang="zh-CN" dirty="0"/>
              <a:t>&gt;</a:t>
            </a:r>
            <a:endParaRPr lang="zh-CN" altLang="en-US" dirty="0"/>
          </a:p>
        </p:txBody>
      </p:sp>
    </p:spTree>
    <p:extLst>
      <p:ext uri="{BB962C8B-B14F-4D97-AF65-F5344CB8AC3E}">
        <p14:creationId xmlns:p14="http://schemas.microsoft.com/office/powerpoint/2010/main" val="13362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编写内核模块</a:t>
            </a:r>
          </a:p>
        </p:txBody>
      </p:sp>
      <p:sp>
        <p:nvSpPr>
          <p:cNvPr id="3" name="内容占位符 2"/>
          <p:cNvSpPr>
            <a:spLocks noGrp="1"/>
          </p:cNvSpPr>
          <p:nvPr>
            <p:ph idx="1"/>
          </p:nvPr>
        </p:nvSpPr>
        <p:spPr/>
        <p:txBody>
          <a:bodyPr/>
          <a:lstStyle/>
          <a:p>
            <a:r>
              <a:rPr lang="zh-CN" altLang="en-US" dirty="0" smtClean="0"/>
              <a:t>模块初始化</a:t>
            </a:r>
            <a:endParaRPr lang="en-US" altLang="zh-CN" dirty="0" smtClean="0"/>
          </a:p>
          <a:p>
            <a:r>
              <a:rPr lang="zh-CN" altLang="en-US" dirty="0"/>
              <a:t>模块</a:t>
            </a:r>
            <a:r>
              <a:rPr lang="zh-CN" altLang="en-US" dirty="0" smtClean="0"/>
              <a:t>初始化负责</a:t>
            </a:r>
            <a:r>
              <a:rPr lang="zh-CN" altLang="en-US" dirty="0"/>
              <a:t>注册模块本身。如果一个内核模块没有被注册，则其内部的各种方法无法被应用程序使用，只有已注册模块的各种方法才能够被应用程序使用并发挥各方法的实际功能。模块并不是内核内部的代码，而是独立于内核</a:t>
            </a:r>
            <a:r>
              <a:rPr lang="zh-CN" altLang="en-US" dirty="0" smtClean="0"/>
              <a:t>之外，</a:t>
            </a:r>
            <a:r>
              <a:rPr lang="zh-CN" altLang="en-US" dirty="0"/>
              <a:t>通过初始化，能够让内核之外的代码来替内核完成本应该由内核完成的功能，模块初始化的功能相当于模块与内核之间衔接的桥梁，告知内核“我进来了，我已经做好准备为您服务了”</a:t>
            </a:r>
            <a:r>
              <a:rPr lang="zh-CN" altLang="en-US" dirty="0" smtClean="0"/>
              <a:t>。</a:t>
            </a:r>
            <a:endParaRPr lang="en-US" altLang="zh-CN" dirty="0" smtClean="0"/>
          </a:p>
          <a:p>
            <a:r>
              <a:rPr lang="zh-CN" altLang="en-US" dirty="0"/>
              <a:t>模块的初始化定义通常如程序清单</a:t>
            </a:r>
            <a:r>
              <a:rPr lang="en-US" altLang="zh-CN" dirty="0"/>
              <a:t>2.1</a:t>
            </a:r>
            <a:r>
              <a:rPr lang="zh-CN" altLang="en-US" dirty="0"/>
              <a:t>所示</a:t>
            </a:r>
            <a:r>
              <a:rPr lang="zh-CN" altLang="en-US" dirty="0" smtClean="0"/>
              <a:t>。</a:t>
            </a:r>
            <a:endParaRPr lang="en-US" altLang="zh-CN" dirty="0" smtClean="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751512" y="4320974"/>
            <a:ext cx="5717667" cy="2232226"/>
          </a:xfrm>
          <a:prstGeom prst="rect">
            <a:avLst/>
          </a:prstGeom>
        </p:spPr>
      </p:pic>
    </p:spTree>
    <p:extLst>
      <p:ext uri="{BB962C8B-B14F-4D97-AF65-F5344CB8AC3E}">
        <p14:creationId xmlns:p14="http://schemas.microsoft.com/office/powerpoint/2010/main" val="58723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模块初始化</a:t>
            </a:r>
          </a:p>
        </p:txBody>
      </p:sp>
      <p:sp>
        <p:nvSpPr>
          <p:cNvPr id="3" name="内容占位符 2"/>
          <p:cNvSpPr>
            <a:spLocks noGrp="1"/>
          </p:cNvSpPr>
          <p:nvPr>
            <p:ph idx="1"/>
          </p:nvPr>
        </p:nvSpPr>
        <p:spPr/>
        <p:txBody>
          <a:bodyPr>
            <a:normAutofit lnSpcReduction="10000"/>
          </a:bodyPr>
          <a:lstStyle/>
          <a:p>
            <a:r>
              <a:rPr lang="zh-CN" altLang="en-US" dirty="0"/>
              <a:t>几点说明：</a:t>
            </a:r>
          </a:p>
          <a:p>
            <a:r>
              <a:rPr lang="zh-CN" altLang="en-US" dirty="0"/>
              <a:t>（</a:t>
            </a:r>
            <a:r>
              <a:rPr lang="en-US" altLang="zh-CN" dirty="0"/>
              <a:t>1</a:t>
            </a:r>
            <a:r>
              <a:rPr lang="zh-CN" altLang="en-US" dirty="0"/>
              <a:t>） 模块初始化函数一般都需声明为</a:t>
            </a:r>
            <a:r>
              <a:rPr lang="en-US" altLang="zh-CN" dirty="0"/>
              <a:t>static</a:t>
            </a:r>
            <a:r>
              <a:rPr lang="zh-CN" altLang="en-US" dirty="0"/>
              <a:t>，因为初始化函数对于其它文件没有任何意义；</a:t>
            </a:r>
          </a:p>
          <a:p>
            <a:r>
              <a:rPr lang="zh-CN" altLang="en-US" dirty="0"/>
              <a:t>（</a:t>
            </a:r>
            <a:r>
              <a:rPr lang="en-US" altLang="zh-CN" dirty="0"/>
              <a:t>2</a:t>
            </a:r>
            <a:r>
              <a:rPr lang="zh-CN" altLang="en-US" dirty="0"/>
              <a:t>） </a:t>
            </a:r>
            <a:r>
              <a:rPr lang="en-US" altLang="zh-CN" dirty="0"/>
              <a:t>__</a:t>
            </a:r>
            <a:r>
              <a:rPr lang="en-US" altLang="zh-CN" dirty="0" err="1"/>
              <a:t>init</a:t>
            </a:r>
            <a:r>
              <a:rPr lang="zh-CN" altLang="en-US" dirty="0"/>
              <a:t>表示初始化函数仅仅在初始化期间使用，一旦初始化完毕，将释放初始化函数所占用的内存，类似的还有</a:t>
            </a:r>
            <a:r>
              <a:rPr lang="en-US" altLang="zh-CN" dirty="0"/>
              <a:t>__</a:t>
            </a:r>
            <a:r>
              <a:rPr lang="en-US" altLang="zh-CN" dirty="0" err="1"/>
              <a:t>initdata</a:t>
            </a:r>
            <a:r>
              <a:rPr lang="zh-CN" altLang="en-US" dirty="0"/>
              <a:t>；</a:t>
            </a:r>
          </a:p>
          <a:p>
            <a:r>
              <a:rPr lang="zh-CN" altLang="en-US" dirty="0"/>
              <a:t>（</a:t>
            </a:r>
            <a:r>
              <a:rPr lang="en-US" altLang="zh-CN" dirty="0"/>
              <a:t>3</a:t>
            </a:r>
            <a:r>
              <a:rPr lang="zh-CN" altLang="en-US" dirty="0"/>
              <a:t>） </a:t>
            </a:r>
            <a:r>
              <a:rPr lang="en-US" altLang="zh-CN" dirty="0" err="1"/>
              <a:t>module_init</a:t>
            </a:r>
            <a:r>
              <a:rPr lang="zh-CN" altLang="en-US" dirty="0"/>
              <a:t>是必须的，没有这个定义，内核将无法执行初始化代码。</a:t>
            </a:r>
            <a:r>
              <a:rPr lang="en-US" altLang="zh-CN" dirty="0" err="1"/>
              <a:t>module_init</a:t>
            </a:r>
            <a:r>
              <a:rPr lang="zh-CN" altLang="en-US" dirty="0"/>
              <a:t>宏定义会在模块的目标代码中增加一个特殊的代码段，用于说明该初始化函数所在的位置</a:t>
            </a:r>
            <a:r>
              <a:rPr lang="zh-CN" altLang="en-US" dirty="0" smtClean="0"/>
              <a:t>。</a:t>
            </a:r>
            <a:endParaRPr lang="zh-CN" altLang="en-US" dirty="0"/>
          </a:p>
          <a:p>
            <a:r>
              <a:rPr lang="zh-CN" altLang="en-US" dirty="0"/>
              <a:t>当使用</a:t>
            </a:r>
            <a:r>
              <a:rPr lang="en-US" altLang="zh-CN" dirty="0" err="1"/>
              <a:t>insmod</a:t>
            </a:r>
            <a:r>
              <a:rPr lang="zh-CN" altLang="en-US" dirty="0"/>
              <a:t>将模块加载进内核的时候，初始化函数的代码将会被执行。模块初始化代码只与内核模块管理子系统打交道，并不与应用程序交互。</a:t>
            </a:r>
          </a:p>
        </p:txBody>
      </p:sp>
    </p:spTree>
    <p:extLst>
      <p:ext uri="{BB962C8B-B14F-4D97-AF65-F5344CB8AC3E}">
        <p14:creationId xmlns:p14="http://schemas.microsoft.com/office/powerpoint/2010/main" val="4126994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模块退出</a:t>
            </a:r>
          </a:p>
        </p:txBody>
      </p:sp>
      <p:sp>
        <p:nvSpPr>
          <p:cNvPr id="3" name="内容占位符 2"/>
          <p:cNvSpPr>
            <a:spLocks noGrp="1"/>
          </p:cNvSpPr>
          <p:nvPr>
            <p:ph idx="1"/>
          </p:nvPr>
        </p:nvSpPr>
        <p:spPr/>
        <p:txBody>
          <a:bodyPr/>
          <a:lstStyle/>
          <a:p>
            <a:r>
              <a:rPr lang="zh-CN" altLang="en-US" dirty="0"/>
              <a:t>当系统不再需要某个模块，可以卸载这个模块以释放该模块所占用的资源。模块的退出相当于告知内核“我要离开了，将不再为您服务了”。</a:t>
            </a:r>
          </a:p>
          <a:p>
            <a:r>
              <a:rPr lang="zh-CN" altLang="en-US" dirty="0"/>
              <a:t>实现模块退出的函数常称为模块的退出函数或者清除函数，一般定义如程序清单</a:t>
            </a:r>
            <a:r>
              <a:rPr lang="en-US" altLang="zh-CN" dirty="0"/>
              <a:t>2.2</a:t>
            </a:r>
            <a:r>
              <a:rPr lang="zh-CN" altLang="en-US" dirty="0"/>
              <a:t>所示</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504484" y="3204060"/>
            <a:ext cx="11464575" cy="2942740"/>
          </a:xfrm>
          <a:prstGeom prst="rect">
            <a:avLst/>
          </a:prstGeom>
        </p:spPr>
      </p:pic>
    </p:spTree>
    <p:extLst>
      <p:ext uri="{BB962C8B-B14F-4D97-AF65-F5344CB8AC3E}">
        <p14:creationId xmlns:p14="http://schemas.microsoft.com/office/powerpoint/2010/main" val="2846582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模块退出</a:t>
            </a:r>
          </a:p>
        </p:txBody>
      </p:sp>
      <p:sp>
        <p:nvSpPr>
          <p:cNvPr id="3" name="内容占位符 2"/>
          <p:cNvSpPr>
            <a:spLocks noGrp="1"/>
          </p:cNvSpPr>
          <p:nvPr>
            <p:ph idx="1"/>
          </p:nvPr>
        </p:nvSpPr>
        <p:spPr/>
        <p:txBody>
          <a:bodyPr/>
          <a:lstStyle/>
          <a:p>
            <a:r>
              <a:rPr lang="zh-CN" altLang="en-US" dirty="0"/>
              <a:t>几点说明：</a:t>
            </a:r>
          </a:p>
          <a:p>
            <a:r>
              <a:rPr lang="zh-CN" altLang="en-US" dirty="0"/>
              <a:t>（</a:t>
            </a:r>
            <a:r>
              <a:rPr lang="en-US" altLang="zh-CN" dirty="0"/>
              <a:t>1</a:t>
            </a:r>
            <a:r>
              <a:rPr lang="zh-CN" altLang="en-US" dirty="0"/>
              <a:t>） 模块退出函数没有返回值；</a:t>
            </a:r>
          </a:p>
          <a:p>
            <a:r>
              <a:rPr lang="zh-CN" altLang="en-US" dirty="0"/>
              <a:t>（</a:t>
            </a:r>
            <a:r>
              <a:rPr lang="en-US" altLang="zh-CN" dirty="0"/>
              <a:t>2</a:t>
            </a:r>
            <a:r>
              <a:rPr lang="zh-CN" altLang="en-US" dirty="0"/>
              <a:t>） </a:t>
            </a:r>
            <a:r>
              <a:rPr lang="en-US" altLang="zh-CN" dirty="0"/>
              <a:t>__exit</a:t>
            </a:r>
            <a:r>
              <a:rPr lang="zh-CN" altLang="en-US" dirty="0"/>
              <a:t>标记这段代码仅用于模块卸载；</a:t>
            </a:r>
          </a:p>
          <a:p>
            <a:r>
              <a:rPr lang="zh-CN" altLang="en-US" dirty="0"/>
              <a:t>（</a:t>
            </a:r>
            <a:r>
              <a:rPr lang="en-US" altLang="zh-CN" dirty="0"/>
              <a:t>3</a:t>
            </a:r>
            <a:r>
              <a:rPr lang="zh-CN" altLang="en-US" dirty="0"/>
              <a:t>） </a:t>
            </a:r>
            <a:r>
              <a:rPr lang="en-US" altLang="zh-CN" dirty="0" err="1"/>
              <a:t>module_exit</a:t>
            </a:r>
            <a:r>
              <a:rPr lang="zh-CN" altLang="en-US" dirty="0"/>
              <a:t>不是必须的。但是，没有</a:t>
            </a:r>
            <a:r>
              <a:rPr lang="en-US" altLang="zh-CN" dirty="0" err="1"/>
              <a:t>module_exit</a:t>
            </a:r>
            <a:r>
              <a:rPr lang="zh-CN" altLang="en-US" dirty="0"/>
              <a:t>定义的模块无法被卸载，如果需要支持模块卸载则必须有</a:t>
            </a:r>
            <a:r>
              <a:rPr lang="en-US" altLang="zh-CN" dirty="0" err="1"/>
              <a:t>module_exit</a:t>
            </a:r>
            <a:r>
              <a:rPr lang="zh-CN" altLang="en-US" dirty="0"/>
              <a:t>。</a:t>
            </a:r>
          </a:p>
          <a:p>
            <a:endParaRPr lang="zh-CN" altLang="en-US" dirty="0"/>
          </a:p>
          <a:p>
            <a:r>
              <a:rPr lang="zh-CN" altLang="en-US" dirty="0"/>
              <a:t>当使用</a:t>
            </a:r>
            <a:r>
              <a:rPr lang="en-US" altLang="zh-CN" dirty="0" err="1"/>
              <a:t>rmmod</a:t>
            </a:r>
            <a:r>
              <a:rPr lang="zh-CN" altLang="en-US" dirty="0"/>
              <a:t>卸载模块时，退出函数的代码将被执行。模块退出代码只与内核模块管理子系统打交道，并不直接与应用程序交互。</a:t>
            </a:r>
          </a:p>
        </p:txBody>
      </p:sp>
    </p:spTree>
    <p:extLst>
      <p:ext uri="{BB962C8B-B14F-4D97-AF65-F5344CB8AC3E}">
        <p14:creationId xmlns:p14="http://schemas.microsoft.com/office/powerpoint/2010/main" val="844191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模块许可证</a:t>
            </a:r>
            <a:endParaRPr lang="zh-CN" altLang="en-US" dirty="0"/>
          </a:p>
        </p:txBody>
      </p:sp>
      <p:sp>
        <p:nvSpPr>
          <p:cNvPr id="3" name="内容占位符 2"/>
          <p:cNvSpPr>
            <a:spLocks noGrp="1"/>
          </p:cNvSpPr>
          <p:nvPr>
            <p:ph idx="1"/>
          </p:nvPr>
        </p:nvSpPr>
        <p:spPr/>
        <p:txBody>
          <a:bodyPr/>
          <a:lstStyle/>
          <a:p>
            <a:r>
              <a:rPr lang="en-US" altLang="zh-CN" dirty="0"/>
              <a:t>Linux</a:t>
            </a:r>
            <a:r>
              <a:rPr lang="zh-CN" altLang="en-US" dirty="0"/>
              <a:t>内核是开源的，遵守</a:t>
            </a:r>
            <a:r>
              <a:rPr lang="en-US" altLang="zh-CN" dirty="0"/>
              <a:t>GPL</a:t>
            </a:r>
            <a:r>
              <a:rPr lang="zh-CN" altLang="en-US" dirty="0"/>
              <a:t>协议，所以要求加载进内核的模块也最好遵循相关协议。为模块指定遵守的协议用</a:t>
            </a:r>
            <a:r>
              <a:rPr lang="en-US" altLang="zh-CN" dirty="0"/>
              <a:t>MODULE_LINCENSE</a:t>
            </a:r>
            <a:r>
              <a:rPr lang="zh-CN" altLang="en-US" dirty="0"/>
              <a:t>来声明，如：</a:t>
            </a:r>
          </a:p>
          <a:p>
            <a:r>
              <a:rPr lang="en-US" altLang="zh-CN" dirty="0"/>
              <a:t>MODULE_LICENSE("GPL</a:t>
            </a:r>
            <a:r>
              <a:rPr lang="en-US" altLang="zh-CN" dirty="0" smtClean="0"/>
              <a:t>");</a:t>
            </a:r>
          </a:p>
          <a:p>
            <a:r>
              <a:rPr lang="zh-CN" altLang="en-US" dirty="0"/>
              <a:t>内核能够识别的协议有“</a:t>
            </a:r>
            <a:r>
              <a:rPr lang="en-US" altLang="zh-CN" dirty="0"/>
              <a:t>GPL”</a:t>
            </a:r>
            <a:r>
              <a:rPr lang="zh-CN" altLang="en-US" dirty="0"/>
              <a:t>、“</a:t>
            </a:r>
            <a:r>
              <a:rPr lang="en-US" altLang="zh-CN" dirty="0"/>
              <a:t>GPL v2”</a:t>
            </a:r>
            <a:r>
              <a:rPr lang="zh-CN" altLang="en-US" dirty="0"/>
              <a:t>、“</a:t>
            </a:r>
            <a:r>
              <a:rPr lang="en-US" altLang="zh-CN" dirty="0"/>
              <a:t>GPL and additional rights</a:t>
            </a:r>
            <a:r>
              <a:rPr lang="zh-CN" altLang="en-US" dirty="0"/>
              <a:t>（</a:t>
            </a:r>
            <a:r>
              <a:rPr lang="en-US" altLang="zh-CN" dirty="0"/>
              <a:t>GPL</a:t>
            </a:r>
            <a:r>
              <a:rPr lang="zh-CN" altLang="en-US" dirty="0"/>
              <a:t>及附加权利）”、“</a:t>
            </a:r>
            <a:r>
              <a:rPr lang="en-US" altLang="zh-CN" dirty="0"/>
              <a:t>Dual BSD/GPL</a:t>
            </a:r>
            <a:r>
              <a:rPr lang="zh-CN" altLang="en-US" dirty="0"/>
              <a:t>（</a:t>
            </a:r>
            <a:r>
              <a:rPr lang="en-US" altLang="zh-CN" dirty="0"/>
              <a:t>BSD/GPL</a:t>
            </a:r>
            <a:r>
              <a:rPr lang="zh-CN" altLang="en-US" dirty="0"/>
              <a:t>双重许可）”、“</a:t>
            </a:r>
            <a:r>
              <a:rPr lang="en-US" altLang="zh-CN" dirty="0"/>
              <a:t>Dual MPL/GPL</a:t>
            </a:r>
            <a:r>
              <a:rPr lang="zh-CN" altLang="en-US" dirty="0"/>
              <a:t>（</a:t>
            </a:r>
            <a:r>
              <a:rPr lang="en-US" altLang="zh-CN" dirty="0"/>
              <a:t>MPL/GPL</a:t>
            </a:r>
            <a:r>
              <a:rPr lang="zh-CN" altLang="en-US" dirty="0"/>
              <a:t>双重许可）”以及“</a:t>
            </a:r>
            <a:r>
              <a:rPr lang="en-US" altLang="zh-CN" dirty="0"/>
              <a:t>Proprietary</a:t>
            </a:r>
            <a:r>
              <a:rPr lang="zh-CN" altLang="en-US" dirty="0"/>
              <a:t>（私有）”。</a:t>
            </a:r>
          </a:p>
          <a:p>
            <a:r>
              <a:rPr lang="zh-CN" altLang="en-US" dirty="0"/>
              <a:t>如果一个模块没有指定任何许可协议，则会被认为是私有协议。采用私有协议的模块，在加载过程中会出现警告，并且不能被静态编译进内核。</a:t>
            </a:r>
          </a:p>
        </p:txBody>
      </p:sp>
    </p:spTree>
    <p:extLst>
      <p:ext uri="{BB962C8B-B14F-4D97-AF65-F5344CB8AC3E}">
        <p14:creationId xmlns:p14="http://schemas.microsoft.com/office/powerpoint/2010/main" val="189573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模块</a:t>
            </a:r>
            <a:r>
              <a:rPr lang="zh-CN" altLang="en-US" dirty="0" smtClean="0"/>
              <a:t>描述</a:t>
            </a:r>
            <a:endParaRPr lang="zh-CN" altLang="en-US" dirty="0"/>
          </a:p>
        </p:txBody>
      </p:sp>
      <p:sp>
        <p:nvSpPr>
          <p:cNvPr id="3" name="内容占位符 2"/>
          <p:cNvSpPr>
            <a:spLocks noGrp="1"/>
          </p:cNvSpPr>
          <p:nvPr>
            <p:ph idx="1"/>
          </p:nvPr>
        </p:nvSpPr>
        <p:spPr/>
        <p:txBody>
          <a:bodyPr/>
          <a:lstStyle/>
          <a:p>
            <a:r>
              <a:rPr lang="zh-CN" altLang="en-US" dirty="0" smtClean="0"/>
              <a:t>模块</a:t>
            </a:r>
            <a:r>
              <a:rPr lang="zh-CN" altLang="en-US" dirty="0"/>
              <a:t>编写者还可以为所编写的模块增加一些其它描述信息，如模块作者、模块本身的描述或者模块版本等，例如：</a:t>
            </a:r>
          </a:p>
          <a:p>
            <a:r>
              <a:rPr lang="en-US" altLang="zh-CN" dirty="0"/>
              <a:t>MODULE_AUTHOR("</a:t>
            </a:r>
            <a:r>
              <a:rPr lang="en-US" altLang="zh-CN" dirty="0" err="1" smtClean="0"/>
              <a:t>Abing</a:t>
            </a:r>
            <a:r>
              <a:rPr lang="en-US" altLang="zh-CN" dirty="0"/>
              <a:t> </a:t>
            </a:r>
            <a:r>
              <a:rPr lang="en-US" altLang="zh-CN" dirty="0" smtClean="0"/>
              <a:t>Linux@zlgmcu.com</a:t>
            </a:r>
            <a:r>
              <a:rPr lang="en-US" altLang="zh-CN" dirty="0"/>
              <a:t>&gt;");MODULE_DESCRIPTION("ZHIYUAN ecm1352 beep Driver");MODULE_VERSION("V1.00");</a:t>
            </a:r>
          </a:p>
          <a:p>
            <a:r>
              <a:rPr lang="zh-CN" altLang="en-US" dirty="0"/>
              <a:t>模块描述以及许可证声明一般放在文件末尾。</a:t>
            </a:r>
          </a:p>
        </p:txBody>
      </p:sp>
    </p:spTree>
    <p:extLst>
      <p:ext uri="{BB962C8B-B14F-4D97-AF65-F5344CB8AC3E}">
        <p14:creationId xmlns:p14="http://schemas.microsoft.com/office/powerpoint/2010/main" val="251539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模块编译</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模块代码编写完毕，需要进行编译，得到模块文件才能使用。编译模块需要内核代码，并配置和编译内核代码，就算有源码，但是没经过编译，也是不能用于编译模块的。编译模块的内核配置必须与所运行内核的编译配置一样，否则将有可能无法加载或者运行。</a:t>
            </a:r>
          </a:p>
          <a:p>
            <a:r>
              <a:rPr lang="zh-CN" altLang="en-US" dirty="0"/>
              <a:t>在</a:t>
            </a:r>
            <a:r>
              <a:rPr lang="en-US" altLang="zh-CN" dirty="0"/>
              <a:t>Linux 2.6</a:t>
            </a:r>
            <a:r>
              <a:rPr lang="zh-CN" altLang="en-US" dirty="0"/>
              <a:t>中，编译内核很简单。假定一个模块文件</a:t>
            </a:r>
            <a:r>
              <a:rPr lang="en-US" altLang="zh-CN" dirty="0" err="1"/>
              <a:t>hello.c</a:t>
            </a:r>
            <a:r>
              <a:rPr lang="zh-CN" altLang="en-US" dirty="0"/>
              <a:t>，欲编译得到</a:t>
            </a:r>
            <a:r>
              <a:rPr lang="en-US" altLang="zh-CN" dirty="0" err="1"/>
              <a:t>hello.ko</a:t>
            </a:r>
            <a:r>
              <a:rPr lang="zh-CN" altLang="en-US" dirty="0"/>
              <a:t>文件，则只需在</a:t>
            </a:r>
            <a:r>
              <a:rPr lang="en-US" altLang="zh-CN" dirty="0" err="1"/>
              <a:t>Makefile</a:t>
            </a:r>
            <a:r>
              <a:rPr lang="zh-CN" altLang="en-US" dirty="0"/>
              <a:t>文件中编写一行：</a:t>
            </a:r>
          </a:p>
          <a:p>
            <a:r>
              <a:rPr lang="en-US" altLang="zh-CN" i="1" dirty="0" err="1">
                <a:solidFill>
                  <a:srgbClr val="FFFF00"/>
                </a:solidFill>
              </a:rPr>
              <a:t>obj</a:t>
            </a:r>
            <a:r>
              <a:rPr lang="en-US" altLang="zh-CN" i="1" dirty="0">
                <a:solidFill>
                  <a:srgbClr val="FFFF00"/>
                </a:solidFill>
              </a:rPr>
              <a:t>-m := </a:t>
            </a:r>
            <a:r>
              <a:rPr lang="en-US" altLang="zh-CN" i="1" dirty="0" err="1">
                <a:solidFill>
                  <a:srgbClr val="FFFF00"/>
                </a:solidFill>
              </a:rPr>
              <a:t>hello.o</a:t>
            </a:r>
            <a:endParaRPr lang="en-US" altLang="zh-CN" i="1" dirty="0">
              <a:solidFill>
                <a:srgbClr val="FFFF00"/>
              </a:solidFill>
            </a:endParaRPr>
          </a:p>
          <a:p>
            <a:r>
              <a:rPr lang="zh-CN" altLang="en-US" dirty="0"/>
              <a:t>再假定内核源码在</a:t>
            </a:r>
            <a:r>
              <a:rPr lang="en-US" altLang="zh-CN" dirty="0"/>
              <a:t>~/</a:t>
            </a:r>
            <a:r>
              <a:rPr lang="en-US" altLang="zh-CN" dirty="0" err="1"/>
              <a:t>linux</a:t>
            </a:r>
            <a:r>
              <a:rPr lang="zh-CN" altLang="en-US" dirty="0"/>
              <a:t>目录下，则在</a:t>
            </a:r>
            <a:r>
              <a:rPr lang="en-US" altLang="zh-CN" dirty="0"/>
              <a:t>Shell</a:t>
            </a:r>
            <a:r>
              <a:rPr lang="zh-CN" altLang="en-US" dirty="0"/>
              <a:t>中输入：</a:t>
            </a:r>
          </a:p>
          <a:p>
            <a:r>
              <a:rPr lang="en-US" altLang="zh-CN" i="1" dirty="0">
                <a:solidFill>
                  <a:srgbClr val="FFFF00"/>
                </a:solidFill>
              </a:rPr>
              <a:t>make -C ~/</a:t>
            </a:r>
            <a:r>
              <a:rPr lang="en-US" altLang="zh-CN" i="1" dirty="0" err="1">
                <a:solidFill>
                  <a:srgbClr val="FFFF00"/>
                </a:solidFill>
              </a:rPr>
              <a:t>linux</a:t>
            </a:r>
            <a:r>
              <a:rPr lang="en-US" altLang="zh-CN" i="1" dirty="0">
                <a:solidFill>
                  <a:srgbClr val="FFFF00"/>
                </a:solidFill>
              </a:rPr>
              <a:t> M=`</a:t>
            </a:r>
            <a:r>
              <a:rPr lang="en-US" altLang="zh-CN" i="1" dirty="0" err="1">
                <a:solidFill>
                  <a:srgbClr val="FFFF00"/>
                </a:solidFill>
              </a:rPr>
              <a:t>pwd</a:t>
            </a:r>
            <a:r>
              <a:rPr lang="en-US" altLang="zh-CN" i="1" dirty="0">
                <a:solidFill>
                  <a:srgbClr val="FFFF00"/>
                </a:solidFill>
              </a:rPr>
              <a:t>` modules</a:t>
            </a:r>
          </a:p>
          <a:p>
            <a:r>
              <a:rPr lang="zh-CN" altLang="en-US" dirty="0"/>
              <a:t>就可以得到</a:t>
            </a:r>
            <a:r>
              <a:rPr lang="en-US" altLang="zh-CN" dirty="0" err="1"/>
              <a:t>hello.ko</a:t>
            </a:r>
            <a:r>
              <a:rPr lang="zh-CN" altLang="en-US" dirty="0"/>
              <a:t>模块文件。</a:t>
            </a:r>
          </a:p>
        </p:txBody>
      </p:sp>
    </p:spTree>
    <p:extLst>
      <p:ext uri="{BB962C8B-B14F-4D97-AF65-F5344CB8AC3E}">
        <p14:creationId xmlns:p14="http://schemas.microsoft.com/office/powerpoint/2010/main" val="166118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嵌入式</a:t>
            </a:r>
            <a:r>
              <a:rPr lang="en-US" altLang="zh-CN" b="1" dirty="0"/>
              <a:t>Linux</a:t>
            </a:r>
            <a:r>
              <a:rPr lang="zh-CN" altLang="zh-CN" b="1" dirty="0"/>
              <a:t>驱动程序</a:t>
            </a:r>
            <a:endParaRPr lang="zh-CN" altLang="en-US" dirty="0"/>
          </a:p>
        </p:txBody>
      </p:sp>
      <p:sp>
        <p:nvSpPr>
          <p:cNvPr id="3" name="内容占位符 2"/>
          <p:cNvSpPr>
            <a:spLocks noGrp="1"/>
          </p:cNvSpPr>
          <p:nvPr>
            <p:ph idx="1"/>
          </p:nvPr>
        </p:nvSpPr>
        <p:spPr/>
        <p:txBody>
          <a:bodyPr/>
          <a:lstStyle/>
          <a:p>
            <a:r>
              <a:rPr lang="zh-CN" altLang="en-US" dirty="0"/>
              <a:t>嵌入式</a:t>
            </a:r>
            <a:r>
              <a:rPr lang="en-US" altLang="zh-CN" dirty="0"/>
              <a:t>Linux</a:t>
            </a:r>
            <a:r>
              <a:rPr lang="zh-CN" altLang="en-US" dirty="0"/>
              <a:t>产品开发，很大一部分工作量是驱动开发。驱动程序的好坏直接影响和决定着产品的稳定性，稳定的驱动程序是产品可靠性的基石，所以驱动开发对嵌入式</a:t>
            </a:r>
            <a:r>
              <a:rPr lang="en-US" altLang="zh-CN" dirty="0"/>
              <a:t>Linux</a:t>
            </a:r>
            <a:r>
              <a:rPr lang="zh-CN" altLang="en-US" dirty="0"/>
              <a:t>开发至关重要。</a:t>
            </a:r>
          </a:p>
          <a:p>
            <a:r>
              <a:rPr lang="zh-CN" altLang="en-US" dirty="0"/>
              <a:t>编写</a:t>
            </a:r>
            <a:r>
              <a:rPr lang="en-US" altLang="zh-CN" dirty="0"/>
              <a:t>Linux</a:t>
            </a:r>
            <a:r>
              <a:rPr lang="zh-CN" altLang="en-US" dirty="0"/>
              <a:t>驱动，首先要具备相关的电路基础知识，只有了解了硬件的基本工作原理才能编写出可靠的驱动程序。同时，必须对</a:t>
            </a:r>
            <a:r>
              <a:rPr lang="en-US" altLang="zh-CN" dirty="0"/>
              <a:t>Linux</a:t>
            </a:r>
            <a:r>
              <a:rPr lang="zh-CN" altLang="en-US" dirty="0"/>
              <a:t>驱动体系有清晰的认识，才能将设备在</a:t>
            </a:r>
            <a:r>
              <a:rPr lang="en-US" altLang="zh-CN" dirty="0"/>
              <a:t>Linux</a:t>
            </a:r>
            <a:r>
              <a:rPr lang="zh-CN" altLang="en-US" dirty="0"/>
              <a:t>下驱动起来。本章主要就讲述</a:t>
            </a:r>
            <a:r>
              <a:rPr lang="en-US" altLang="zh-CN" dirty="0"/>
              <a:t>Linux</a:t>
            </a:r>
            <a:r>
              <a:rPr lang="zh-CN" altLang="en-US" dirty="0"/>
              <a:t>设备驱动的相关概念，从</a:t>
            </a:r>
            <a:r>
              <a:rPr lang="en-US" altLang="zh-CN" dirty="0"/>
              <a:t>Linux</a:t>
            </a:r>
            <a:r>
              <a:rPr lang="zh-CN" altLang="en-US" dirty="0"/>
              <a:t>内核模块开始，带领读者逐步认识</a:t>
            </a:r>
            <a:r>
              <a:rPr lang="en-US" altLang="zh-CN" dirty="0"/>
              <a:t>Linux</a:t>
            </a:r>
            <a:r>
              <a:rPr lang="zh-CN" altLang="en-US" dirty="0"/>
              <a:t>设备驱动体系。这些都是编写</a:t>
            </a:r>
            <a:r>
              <a:rPr lang="en-US" altLang="zh-CN" dirty="0"/>
              <a:t>Linux</a:t>
            </a:r>
            <a:r>
              <a:rPr lang="zh-CN" altLang="en-US" dirty="0"/>
              <a:t>设备驱动的基础，需要牢牢把握。</a:t>
            </a:r>
          </a:p>
        </p:txBody>
      </p:sp>
    </p:spTree>
    <p:extLst>
      <p:ext uri="{BB962C8B-B14F-4D97-AF65-F5344CB8AC3E}">
        <p14:creationId xmlns:p14="http://schemas.microsoft.com/office/powerpoint/2010/main" val="968064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模块编译</a:t>
            </a:r>
          </a:p>
        </p:txBody>
      </p:sp>
      <p:sp>
        <p:nvSpPr>
          <p:cNvPr id="3" name="内容占位符 2"/>
          <p:cNvSpPr>
            <a:spLocks noGrp="1"/>
          </p:cNvSpPr>
          <p:nvPr>
            <p:ph idx="1"/>
          </p:nvPr>
        </p:nvSpPr>
        <p:spPr>
          <a:xfrm>
            <a:off x="342901" y="1780675"/>
            <a:ext cx="3771899" cy="4010526"/>
          </a:xfrm>
        </p:spPr>
        <p:txBody>
          <a:bodyPr>
            <a:normAutofit fontScale="92500" lnSpcReduction="10000"/>
          </a:bodyPr>
          <a:lstStyle/>
          <a:p>
            <a:r>
              <a:rPr lang="zh-CN" altLang="en-US" dirty="0"/>
              <a:t>当然</a:t>
            </a:r>
            <a:r>
              <a:rPr lang="zh-CN" altLang="en-US" dirty="0" smtClean="0"/>
              <a:t>，上面编译</a:t>
            </a:r>
            <a:r>
              <a:rPr lang="zh-CN" altLang="en-US" dirty="0"/>
              <a:t>比较繁琐，利用</a:t>
            </a:r>
            <a:r>
              <a:rPr lang="en-US" altLang="zh-CN" dirty="0"/>
              <a:t>GNU make</a:t>
            </a:r>
            <a:r>
              <a:rPr lang="zh-CN" altLang="en-US" dirty="0"/>
              <a:t>的强大功能，重写</a:t>
            </a:r>
            <a:r>
              <a:rPr lang="en-US" altLang="zh-CN" dirty="0" err="1"/>
              <a:t>Makefile</a:t>
            </a:r>
            <a:r>
              <a:rPr lang="zh-CN" altLang="en-US" dirty="0"/>
              <a:t>，简化编译。程序清单</a:t>
            </a:r>
            <a:r>
              <a:rPr lang="en-US" altLang="zh-CN" dirty="0"/>
              <a:t>2.3</a:t>
            </a:r>
            <a:r>
              <a:rPr lang="zh-CN" altLang="en-US" dirty="0"/>
              <a:t>所示是</a:t>
            </a:r>
            <a:r>
              <a:rPr lang="en-US" altLang="zh-CN" dirty="0"/>
              <a:t>Linux 2.6</a:t>
            </a:r>
            <a:r>
              <a:rPr lang="zh-CN" altLang="en-US" dirty="0"/>
              <a:t>在内核树之外编译内核模块的典型</a:t>
            </a:r>
            <a:r>
              <a:rPr lang="en-US" altLang="zh-CN" dirty="0" err="1"/>
              <a:t>Makefile</a:t>
            </a:r>
            <a:r>
              <a:rPr lang="zh-CN" altLang="en-US" dirty="0"/>
              <a:t>文件</a:t>
            </a:r>
            <a:r>
              <a:rPr lang="zh-CN" altLang="en-US" dirty="0" smtClean="0"/>
              <a:t>。</a:t>
            </a:r>
            <a:endParaRPr lang="en-US" altLang="zh-CN" dirty="0" smtClean="0"/>
          </a:p>
          <a:p>
            <a:r>
              <a:rPr lang="zh-CN" altLang="en-US" dirty="0"/>
              <a:t>这是</a:t>
            </a:r>
            <a:r>
              <a:rPr lang="en-US" altLang="zh-CN" dirty="0"/>
              <a:t>Linux 2.6</a:t>
            </a:r>
            <a:r>
              <a:rPr lang="zh-CN" altLang="en-US" dirty="0"/>
              <a:t>编译内核模块的通用</a:t>
            </a:r>
            <a:r>
              <a:rPr lang="en-US" altLang="zh-CN" dirty="0" err="1"/>
              <a:t>Makefile</a:t>
            </a:r>
            <a:r>
              <a:rPr lang="zh-CN" altLang="en-US" dirty="0"/>
              <a:t>，只需修改</a:t>
            </a:r>
            <a:r>
              <a:rPr lang="en-US" altLang="zh-CN" dirty="0" err="1"/>
              <a:t>obj</a:t>
            </a:r>
            <a:r>
              <a:rPr lang="en-US" altLang="zh-CN" dirty="0"/>
              <a:t>-m</a:t>
            </a:r>
            <a:r>
              <a:rPr lang="zh-CN" altLang="en-US" dirty="0"/>
              <a:t>和</a:t>
            </a:r>
            <a:r>
              <a:rPr lang="en-US" altLang="zh-CN" dirty="0"/>
              <a:t>KDIR</a:t>
            </a:r>
            <a:r>
              <a:rPr lang="zh-CN" altLang="en-US" dirty="0"/>
              <a:t>为实际环境的值，在</a:t>
            </a:r>
            <a:r>
              <a:rPr lang="en-US" altLang="zh-CN" dirty="0"/>
              <a:t>Shell</a:t>
            </a:r>
            <a:r>
              <a:rPr lang="zh-CN" altLang="en-US" dirty="0"/>
              <a:t>下输入</a:t>
            </a:r>
            <a:r>
              <a:rPr lang="en-US" altLang="zh-CN" dirty="0"/>
              <a:t>make</a:t>
            </a:r>
            <a:r>
              <a:rPr lang="zh-CN" altLang="en-US" dirty="0"/>
              <a:t>就可以完成模块编译。</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4457700" y="76024"/>
            <a:ext cx="7734300" cy="3784069"/>
          </a:xfrm>
          <a:prstGeom prst="rect">
            <a:avLst/>
          </a:prstGeom>
        </p:spPr>
      </p:pic>
      <p:pic>
        <p:nvPicPr>
          <p:cNvPr id="5" name="图片 4"/>
          <p:cNvPicPr>
            <a:picLocks noChangeAspect="1"/>
          </p:cNvPicPr>
          <p:nvPr/>
        </p:nvPicPr>
        <p:blipFill>
          <a:blip r:embed="rId3"/>
          <a:stretch>
            <a:fillRect/>
          </a:stretch>
        </p:blipFill>
        <p:spPr>
          <a:xfrm>
            <a:off x="4457700" y="3785938"/>
            <a:ext cx="6056062" cy="2754562"/>
          </a:xfrm>
          <a:prstGeom prst="rect">
            <a:avLst/>
          </a:prstGeom>
        </p:spPr>
      </p:pic>
    </p:spTree>
    <p:extLst>
      <p:ext uri="{BB962C8B-B14F-4D97-AF65-F5344CB8AC3E}">
        <p14:creationId xmlns:p14="http://schemas.microsoft.com/office/powerpoint/2010/main" val="175105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模块加载</a:t>
            </a:r>
            <a:r>
              <a:rPr lang="zh-CN" altLang="en-US" dirty="0"/>
              <a:t>和卸载</a:t>
            </a:r>
          </a:p>
        </p:txBody>
      </p:sp>
      <p:sp>
        <p:nvSpPr>
          <p:cNvPr id="3" name="内容占位符 2"/>
          <p:cNvSpPr>
            <a:spLocks noGrp="1"/>
          </p:cNvSpPr>
          <p:nvPr>
            <p:ph idx="1"/>
          </p:nvPr>
        </p:nvSpPr>
        <p:spPr/>
        <p:txBody>
          <a:bodyPr>
            <a:normAutofit fontScale="92500" lnSpcReduction="10000"/>
          </a:bodyPr>
          <a:lstStyle/>
          <a:p>
            <a:r>
              <a:rPr lang="zh-CN" altLang="en-US" dirty="0"/>
              <a:t>加载模块使用</a:t>
            </a:r>
            <a:r>
              <a:rPr lang="en-US" altLang="zh-CN" dirty="0" err="1"/>
              <a:t>insmod</a:t>
            </a:r>
            <a:r>
              <a:rPr lang="zh-CN" altLang="en-US" dirty="0"/>
              <a:t>命令，卸载模块使用</a:t>
            </a:r>
            <a:r>
              <a:rPr lang="en-US" altLang="zh-CN" dirty="0" err="1"/>
              <a:t>rmmod</a:t>
            </a:r>
            <a:r>
              <a:rPr lang="zh-CN" altLang="en-US" dirty="0"/>
              <a:t>命令。例如加载和卸载</a:t>
            </a:r>
            <a:r>
              <a:rPr lang="en-US" altLang="zh-CN" dirty="0" err="1"/>
              <a:t>hello.ko</a:t>
            </a:r>
            <a:r>
              <a:rPr lang="zh-CN" altLang="en-US" dirty="0"/>
              <a:t>模块：</a:t>
            </a:r>
          </a:p>
          <a:p>
            <a:r>
              <a:rPr lang="en-US" altLang="zh-CN" dirty="0"/>
              <a:t>#</a:t>
            </a:r>
            <a:r>
              <a:rPr lang="en-US" altLang="zh-CN" dirty="0" err="1"/>
              <a:t>insmod</a:t>
            </a:r>
            <a:r>
              <a:rPr lang="en-US" altLang="zh-CN" dirty="0"/>
              <a:t> </a:t>
            </a:r>
            <a:r>
              <a:rPr lang="en-US" altLang="zh-CN" dirty="0" err="1" smtClean="0"/>
              <a:t>hello.ko</a:t>
            </a:r>
            <a:endParaRPr lang="en-US" altLang="zh-CN" dirty="0" smtClean="0"/>
          </a:p>
          <a:p>
            <a:r>
              <a:rPr lang="en-US" altLang="zh-CN" dirty="0" smtClean="0"/>
              <a:t>#</a:t>
            </a:r>
            <a:r>
              <a:rPr lang="en-US" altLang="zh-CN" dirty="0" err="1"/>
              <a:t>rmmod</a:t>
            </a:r>
            <a:r>
              <a:rPr lang="en-US" altLang="zh-CN" dirty="0"/>
              <a:t> </a:t>
            </a:r>
            <a:r>
              <a:rPr lang="en-US" altLang="zh-CN" dirty="0" err="1"/>
              <a:t>hello.ko</a:t>
            </a:r>
            <a:endParaRPr lang="en-US" altLang="zh-CN" dirty="0"/>
          </a:p>
          <a:p>
            <a:r>
              <a:rPr lang="zh-CN" altLang="en-US" dirty="0"/>
              <a:t>加载和卸载模块必须具有</a:t>
            </a:r>
            <a:r>
              <a:rPr lang="en-US" altLang="zh-CN" dirty="0"/>
              <a:t>root</a:t>
            </a:r>
            <a:r>
              <a:rPr lang="zh-CN" altLang="en-US" dirty="0"/>
              <a:t>权限。</a:t>
            </a:r>
          </a:p>
          <a:p>
            <a:r>
              <a:rPr lang="zh-CN" altLang="en-US" dirty="0"/>
              <a:t>对于可接受参数的模块，在加载模块的时候为变量赋值即可，卸载模块无需参数。假如</a:t>
            </a:r>
            <a:r>
              <a:rPr lang="en-US" altLang="zh-CN" dirty="0" err="1"/>
              <a:t>hello.ko</a:t>
            </a:r>
            <a:r>
              <a:rPr lang="zh-CN" altLang="en-US" dirty="0"/>
              <a:t>模块有变量</a:t>
            </a:r>
            <a:r>
              <a:rPr lang="en-US" altLang="zh-CN" dirty="0" err="1"/>
              <a:t>num</a:t>
            </a:r>
            <a:r>
              <a:rPr lang="zh-CN" altLang="en-US" dirty="0"/>
              <a:t>，在插入的时候设置</a:t>
            </a:r>
            <a:r>
              <a:rPr lang="en-US" altLang="zh-CN" dirty="0" err="1"/>
              <a:t>num</a:t>
            </a:r>
            <a:r>
              <a:rPr lang="zh-CN" altLang="en-US" dirty="0"/>
              <a:t>的值为</a:t>
            </a:r>
            <a:r>
              <a:rPr lang="en-US" altLang="zh-CN" dirty="0"/>
              <a:t>8</a:t>
            </a:r>
            <a:r>
              <a:rPr lang="zh-CN" altLang="en-US" dirty="0"/>
              <a:t>，则加载和卸载命令为：</a:t>
            </a:r>
          </a:p>
          <a:p>
            <a:r>
              <a:rPr lang="en-US" altLang="zh-CN" dirty="0"/>
              <a:t>#</a:t>
            </a:r>
            <a:r>
              <a:rPr lang="en-US" altLang="zh-CN" dirty="0" err="1"/>
              <a:t>insmod</a:t>
            </a:r>
            <a:r>
              <a:rPr lang="en-US" altLang="zh-CN" dirty="0"/>
              <a:t> </a:t>
            </a:r>
            <a:r>
              <a:rPr lang="en-US" altLang="zh-CN" dirty="0" err="1"/>
              <a:t>hello.ko</a:t>
            </a:r>
            <a:r>
              <a:rPr lang="en-US" altLang="zh-CN" dirty="0"/>
              <a:t> </a:t>
            </a:r>
            <a:r>
              <a:rPr lang="en-US" altLang="zh-CN" dirty="0" err="1" smtClean="0"/>
              <a:t>num</a:t>
            </a:r>
            <a:r>
              <a:rPr lang="en-US" altLang="zh-CN" dirty="0" smtClean="0"/>
              <a:t>=8</a:t>
            </a:r>
          </a:p>
          <a:p>
            <a:r>
              <a:rPr lang="en-US" altLang="zh-CN" dirty="0" smtClean="0"/>
              <a:t>#</a:t>
            </a:r>
            <a:r>
              <a:rPr lang="en-US" altLang="zh-CN" dirty="0"/>
              <a:t>rmmod </a:t>
            </a:r>
            <a:r>
              <a:rPr lang="en-US" altLang="zh-CN" dirty="0" err="1"/>
              <a:t>hello.ko</a:t>
            </a:r>
            <a:endParaRPr lang="zh-CN" altLang="en-US" dirty="0"/>
          </a:p>
        </p:txBody>
      </p:sp>
    </p:spTree>
    <p:extLst>
      <p:ext uri="{BB962C8B-B14F-4D97-AF65-F5344CB8AC3E}">
        <p14:creationId xmlns:p14="http://schemas.microsoft.com/office/powerpoint/2010/main" val="1484961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609600"/>
            <a:ext cx="2108199" cy="1074821"/>
          </a:xfrm>
        </p:spPr>
        <p:txBody>
          <a:bodyPr>
            <a:normAutofit fontScale="90000"/>
          </a:bodyPr>
          <a:lstStyle/>
          <a:p>
            <a:r>
              <a:rPr lang="zh-CN" altLang="en-US" dirty="0" smtClean="0"/>
              <a:t>最简单的内核模块</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621507" y="0"/>
            <a:ext cx="9954389" cy="6718300"/>
          </a:xfrm>
          <a:prstGeom prst="rect">
            <a:avLst/>
          </a:prstGeom>
        </p:spPr>
      </p:pic>
    </p:spTree>
    <p:extLst>
      <p:ext uri="{BB962C8B-B14F-4D97-AF65-F5344CB8AC3E}">
        <p14:creationId xmlns:p14="http://schemas.microsoft.com/office/powerpoint/2010/main" val="2721475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最简单的内核</a:t>
            </a:r>
            <a:r>
              <a:rPr lang="zh-CN" altLang="en-US" dirty="0" smtClean="0"/>
              <a:t>模块</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smtClean="0"/>
              <a:t>最</a:t>
            </a:r>
            <a:r>
              <a:rPr lang="zh-CN" altLang="en-US" dirty="0"/>
              <a:t>简单的内核模块。仅仅完成模块的加载和卸载功能，同时在加载和卸载的时候打印提示信息，完整的代码如程序清单</a:t>
            </a:r>
            <a:r>
              <a:rPr lang="en-US" altLang="zh-CN" dirty="0"/>
              <a:t>2.4</a:t>
            </a:r>
            <a:r>
              <a:rPr lang="zh-CN" altLang="en-US" dirty="0"/>
              <a:t>所示</a:t>
            </a:r>
            <a:r>
              <a:rPr lang="zh-CN" altLang="en-US" dirty="0" smtClean="0"/>
              <a:t>。</a:t>
            </a:r>
            <a:endParaRPr lang="en-US" altLang="zh-CN" dirty="0" smtClean="0"/>
          </a:p>
          <a:p>
            <a:r>
              <a:rPr lang="zh-CN" altLang="en-US" dirty="0"/>
              <a:t>编写</a:t>
            </a:r>
            <a:r>
              <a:rPr lang="en-US" altLang="zh-CN" dirty="0" err="1"/>
              <a:t>Makefile</a:t>
            </a:r>
            <a:r>
              <a:rPr lang="zh-CN" altLang="en-US" dirty="0"/>
              <a:t>文件，编译后得到</a:t>
            </a:r>
            <a:r>
              <a:rPr lang="en-US" altLang="zh-CN" dirty="0" err="1"/>
              <a:t>hello.ko</a:t>
            </a:r>
            <a:r>
              <a:rPr lang="zh-CN" altLang="en-US" dirty="0"/>
              <a:t>模块，插入内核将会打印初始化代码中的提示信息，卸载模块则会打印退出函数所打印的信息：</a:t>
            </a:r>
          </a:p>
          <a:p>
            <a:r>
              <a:rPr lang="en-US" altLang="zh-CN" dirty="0"/>
              <a:t>#</a:t>
            </a:r>
            <a:r>
              <a:rPr lang="en-US" altLang="zh-CN" dirty="0" err="1"/>
              <a:t>insmod</a:t>
            </a:r>
            <a:r>
              <a:rPr lang="en-US" altLang="zh-CN" dirty="0"/>
              <a:t>  </a:t>
            </a:r>
            <a:r>
              <a:rPr lang="en-US" altLang="zh-CN" dirty="0" err="1" smtClean="0"/>
              <a:t>hello.ko</a:t>
            </a:r>
            <a:endParaRPr lang="en-US" altLang="zh-CN" dirty="0" smtClean="0"/>
          </a:p>
          <a:p>
            <a:r>
              <a:rPr lang="en-US" altLang="zh-CN" dirty="0" smtClean="0">
                <a:solidFill>
                  <a:srgbClr val="FFFF00"/>
                </a:solidFill>
              </a:rPr>
              <a:t>Hello</a:t>
            </a:r>
            <a:r>
              <a:rPr lang="en-US" altLang="zh-CN" dirty="0">
                <a:solidFill>
                  <a:srgbClr val="FFFF00"/>
                </a:solidFill>
              </a:rPr>
              <a:t>, I'm ready</a:t>
            </a:r>
            <a:r>
              <a:rPr lang="en-US" altLang="zh-CN" dirty="0" smtClean="0">
                <a:solidFill>
                  <a:srgbClr val="FFFF00"/>
                </a:solidFill>
              </a:rPr>
              <a:t>!</a:t>
            </a:r>
          </a:p>
          <a:p>
            <a:r>
              <a:rPr lang="en-US" altLang="zh-CN" dirty="0" smtClean="0"/>
              <a:t># </a:t>
            </a:r>
            <a:r>
              <a:rPr lang="en-US" altLang="zh-CN" dirty="0" err="1"/>
              <a:t>rmmod</a:t>
            </a:r>
            <a:r>
              <a:rPr lang="en-US" altLang="zh-CN" dirty="0"/>
              <a:t>  </a:t>
            </a:r>
            <a:r>
              <a:rPr lang="en-US" altLang="zh-CN" dirty="0" smtClean="0"/>
              <a:t>hello</a:t>
            </a:r>
          </a:p>
          <a:p>
            <a:r>
              <a:rPr lang="en-US" altLang="zh-CN" dirty="0" smtClean="0">
                <a:solidFill>
                  <a:srgbClr val="FFFF00"/>
                </a:solidFill>
              </a:rPr>
              <a:t>I'll </a:t>
            </a:r>
            <a:r>
              <a:rPr lang="en-US" altLang="zh-CN" dirty="0">
                <a:solidFill>
                  <a:srgbClr val="FFFF00"/>
                </a:solidFill>
              </a:rPr>
              <a:t>be leaving, bye</a:t>
            </a:r>
            <a:r>
              <a:rPr lang="en-US" altLang="zh-CN" dirty="0" smtClean="0">
                <a:solidFill>
                  <a:srgbClr val="FFFF00"/>
                </a:solidFill>
              </a:rPr>
              <a:t>!</a:t>
            </a:r>
          </a:p>
          <a:p>
            <a:r>
              <a:rPr lang="zh-CN" altLang="en-US" dirty="0"/>
              <a:t>如果在</a:t>
            </a:r>
            <a:r>
              <a:rPr lang="en-US" altLang="zh-CN" i="1" dirty="0"/>
              <a:t>PC Linux</a:t>
            </a:r>
            <a:r>
              <a:rPr lang="zh-CN" altLang="en-US" dirty="0"/>
              <a:t>下编译、插入</a:t>
            </a:r>
            <a:r>
              <a:rPr lang="en-US" altLang="zh-CN" i="1" dirty="0"/>
              <a:t>/</a:t>
            </a:r>
            <a:r>
              <a:rPr lang="zh-CN" altLang="en-US" dirty="0"/>
              <a:t>卸载驱动模块，由于各发行版控制台打印级别设置不同，可能在一些发行版上看不到提示信息打印，可以输入</a:t>
            </a:r>
            <a:r>
              <a:rPr lang="en-US" altLang="zh-CN" i="1" dirty="0" err="1"/>
              <a:t>dmesg</a:t>
            </a:r>
            <a:r>
              <a:rPr lang="zh-CN" altLang="en-US" dirty="0"/>
              <a:t>命令查看或者另打开一个终端，输入</a:t>
            </a:r>
            <a:r>
              <a:rPr lang="en-US" altLang="zh-CN" i="1" dirty="0"/>
              <a:t>tail -f /</a:t>
            </a:r>
            <a:r>
              <a:rPr lang="en-US" altLang="zh-CN" i="1" dirty="0" err="1"/>
              <a:t>var</a:t>
            </a:r>
            <a:r>
              <a:rPr lang="en-US" altLang="zh-CN" i="1" dirty="0"/>
              <a:t>/log/messages</a:t>
            </a:r>
            <a:r>
              <a:rPr lang="zh-CN" altLang="en-US" dirty="0"/>
              <a:t>命令，实时查看提示信息。	</a:t>
            </a:r>
          </a:p>
        </p:txBody>
      </p:sp>
    </p:spTree>
    <p:extLst>
      <p:ext uri="{BB962C8B-B14F-4D97-AF65-F5344CB8AC3E}">
        <p14:creationId xmlns:p14="http://schemas.microsoft.com/office/powerpoint/2010/main" val="218557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模块参数</a:t>
            </a:r>
            <a:endParaRPr lang="zh-CN" altLang="en-US" dirty="0"/>
          </a:p>
        </p:txBody>
      </p:sp>
      <p:sp>
        <p:nvSpPr>
          <p:cNvPr id="3" name="内容占位符 2"/>
          <p:cNvSpPr>
            <a:spLocks noGrp="1"/>
          </p:cNvSpPr>
          <p:nvPr>
            <p:ph idx="1"/>
          </p:nvPr>
        </p:nvSpPr>
        <p:spPr/>
        <p:txBody>
          <a:bodyPr/>
          <a:lstStyle/>
          <a:p>
            <a:r>
              <a:rPr lang="en-US" altLang="zh-CN" dirty="0" smtClean="0"/>
              <a:t>Linux</a:t>
            </a:r>
            <a:r>
              <a:rPr lang="zh-CN" altLang="en-US" dirty="0"/>
              <a:t>内核允许模块在加载的时候指定参数。模块接受参数传入能够实现一个模块在多个系统上运行，或者根据插入时参数的不同提供多种不同的服务。</a:t>
            </a:r>
          </a:p>
          <a:p>
            <a:r>
              <a:rPr lang="zh-CN" altLang="en-US" dirty="0"/>
              <a:t>模块参数必须使用</a:t>
            </a:r>
            <a:r>
              <a:rPr lang="en-US" altLang="zh-CN" dirty="0" err="1"/>
              <a:t>module_param</a:t>
            </a:r>
            <a:r>
              <a:rPr lang="zh-CN" altLang="en-US" dirty="0"/>
              <a:t>宏来声明，通常放在文件头部。</a:t>
            </a:r>
            <a:r>
              <a:rPr lang="en-US" altLang="zh-CN" dirty="0" err="1"/>
              <a:t>module_param</a:t>
            </a:r>
            <a:r>
              <a:rPr lang="zh-CN" altLang="en-US" dirty="0"/>
              <a:t>需要</a:t>
            </a:r>
            <a:r>
              <a:rPr lang="en-US" altLang="zh-CN" dirty="0"/>
              <a:t>3</a:t>
            </a:r>
            <a:r>
              <a:rPr lang="zh-CN" altLang="en-US" dirty="0"/>
              <a:t>个参数：变量名称、类型以及用于</a:t>
            </a:r>
            <a:r>
              <a:rPr lang="en-US" altLang="zh-CN" dirty="0" err="1"/>
              <a:t>sysfs</a:t>
            </a:r>
            <a:r>
              <a:rPr lang="zh-CN" altLang="en-US" dirty="0"/>
              <a:t>入口的访问掩码。模块最好为参数指定一个默认值，以防加载模块的时候忘记传参而带来错误</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4137620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模块参数</a:t>
            </a:r>
          </a:p>
        </p:txBody>
      </p:sp>
      <p:sp>
        <p:nvSpPr>
          <p:cNvPr id="3" name="内容占位符 2"/>
          <p:cNvSpPr>
            <a:spLocks noGrp="1"/>
          </p:cNvSpPr>
          <p:nvPr>
            <p:ph idx="1"/>
          </p:nvPr>
        </p:nvSpPr>
        <p:spPr/>
        <p:txBody>
          <a:bodyPr>
            <a:normAutofit fontScale="92500"/>
          </a:bodyPr>
          <a:lstStyle/>
          <a:p>
            <a:r>
              <a:rPr lang="zh-CN" altLang="en-US" dirty="0" smtClean="0"/>
              <a:t>如下</a:t>
            </a:r>
            <a:r>
              <a:rPr lang="zh-CN" altLang="en-US" dirty="0"/>
              <a:t>的示例在插入模块时候没有指定</a:t>
            </a:r>
            <a:r>
              <a:rPr lang="en-US" altLang="zh-CN" dirty="0" err="1"/>
              <a:t>num</a:t>
            </a:r>
            <a:r>
              <a:rPr lang="zh-CN" altLang="en-US" dirty="0"/>
              <a:t>参数的话，模块将会使用默认值</a:t>
            </a:r>
            <a:r>
              <a:rPr lang="en-US" altLang="zh-CN" dirty="0"/>
              <a:t>5</a:t>
            </a:r>
            <a:r>
              <a:rPr lang="zh-CN" altLang="en-US" dirty="0"/>
              <a:t>：</a:t>
            </a:r>
          </a:p>
          <a:p>
            <a:r>
              <a:rPr lang="pt-BR" altLang="zh-CN" dirty="0"/>
              <a:t>static int num = 5</a:t>
            </a:r>
            <a:r>
              <a:rPr lang="pt-BR" altLang="zh-CN" dirty="0" smtClean="0"/>
              <a:t>;</a:t>
            </a:r>
          </a:p>
          <a:p>
            <a:r>
              <a:rPr lang="pt-BR" altLang="zh-CN" dirty="0" smtClean="0"/>
              <a:t>module_param(num</a:t>
            </a:r>
            <a:r>
              <a:rPr lang="pt-BR" altLang="zh-CN" dirty="0"/>
              <a:t>, int, S_IRUGO);</a:t>
            </a:r>
          </a:p>
          <a:p>
            <a:r>
              <a:rPr lang="zh-CN" altLang="en-US" dirty="0"/>
              <a:t>说明：</a:t>
            </a:r>
          </a:p>
          <a:p>
            <a:r>
              <a:rPr lang="en-US" altLang="zh-CN" dirty="0"/>
              <a:t>1) </a:t>
            </a:r>
            <a:r>
              <a:rPr lang="zh-CN" altLang="en-US" dirty="0"/>
              <a:t>内核模块支持的参数类型有：</a:t>
            </a:r>
            <a:r>
              <a:rPr lang="en-US" altLang="zh-CN" dirty="0"/>
              <a:t>bool</a:t>
            </a:r>
            <a:r>
              <a:rPr lang="zh-CN" altLang="en-US" dirty="0"/>
              <a:t>、</a:t>
            </a:r>
            <a:r>
              <a:rPr lang="en-US" altLang="zh-CN" dirty="0" err="1"/>
              <a:t>invbool</a:t>
            </a:r>
            <a:r>
              <a:rPr lang="zh-CN" altLang="en-US" dirty="0"/>
              <a:t>、</a:t>
            </a:r>
            <a:r>
              <a:rPr lang="en-US" altLang="zh-CN" dirty="0" err="1"/>
              <a:t>charp</a:t>
            </a:r>
            <a:r>
              <a:rPr lang="zh-CN" altLang="en-US" dirty="0"/>
              <a:t>、</a:t>
            </a:r>
            <a:r>
              <a:rPr lang="en-US" altLang="zh-CN" dirty="0" err="1"/>
              <a:t>int</a:t>
            </a:r>
            <a:r>
              <a:rPr lang="zh-CN" altLang="en-US" dirty="0"/>
              <a:t>、</a:t>
            </a:r>
            <a:r>
              <a:rPr lang="en-US" altLang="zh-CN" dirty="0"/>
              <a:t>short</a:t>
            </a:r>
            <a:r>
              <a:rPr lang="zh-CN" altLang="en-US" dirty="0"/>
              <a:t>、</a:t>
            </a:r>
            <a:r>
              <a:rPr lang="en-US" altLang="zh-CN" dirty="0"/>
              <a:t>long</a:t>
            </a:r>
            <a:r>
              <a:rPr lang="zh-CN" altLang="en-US" dirty="0"/>
              <a:t>、</a:t>
            </a:r>
            <a:r>
              <a:rPr lang="en-US" altLang="zh-CN" dirty="0" err="1"/>
              <a:t>uint</a:t>
            </a:r>
            <a:r>
              <a:rPr lang="zh-CN" altLang="en-US" dirty="0"/>
              <a:t>、</a:t>
            </a:r>
            <a:r>
              <a:rPr lang="en-US" altLang="zh-CN" dirty="0" err="1"/>
              <a:t>ushort</a:t>
            </a:r>
            <a:r>
              <a:rPr lang="zh-CN" altLang="en-US" dirty="0"/>
              <a:t>和</a:t>
            </a:r>
            <a:r>
              <a:rPr lang="en-US" altLang="zh-CN" dirty="0" err="1"/>
              <a:t>ulong</a:t>
            </a:r>
            <a:r>
              <a:rPr lang="zh-CN" altLang="en-US" dirty="0"/>
              <a:t>。</a:t>
            </a:r>
          </a:p>
          <a:p>
            <a:r>
              <a:rPr lang="en-US" altLang="zh-CN" dirty="0"/>
              <a:t>2) </a:t>
            </a:r>
            <a:r>
              <a:rPr lang="zh-CN" altLang="en-US" dirty="0"/>
              <a:t>访问掩码的值在</a:t>
            </a:r>
            <a:r>
              <a:rPr lang="en-US" altLang="zh-CN" dirty="0"/>
              <a:t>&lt;</a:t>
            </a:r>
            <a:r>
              <a:rPr lang="en-US" altLang="zh-CN" dirty="0" err="1"/>
              <a:t>linux</a:t>
            </a:r>
            <a:r>
              <a:rPr lang="en-US" altLang="zh-CN" dirty="0"/>
              <a:t>/</a:t>
            </a:r>
            <a:r>
              <a:rPr lang="en-US" altLang="zh-CN" dirty="0" err="1"/>
              <a:t>stat.h</a:t>
            </a:r>
            <a:r>
              <a:rPr lang="en-US" altLang="zh-CN" dirty="0"/>
              <a:t>&gt;</a:t>
            </a:r>
            <a:r>
              <a:rPr lang="zh-CN" altLang="en-US" dirty="0"/>
              <a:t>定义，</a:t>
            </a:r>
            <a:r>
              <a:rPr lang="en-US" altLang="zh-CN" dirty="0"/>
              <a:t>S_IRUGO</a:t>
            </a:r>
            <a:r>
              <a:rPr lang="zh-CN" altLang="en-US" dirty="0"/>
              <a:t>表示任何人都可以读取该参数，但不能修改。</a:t>
            </a:r>
          </a:p>
          <a:p>
            <a:r>
              <a:rPr lang="en-US" altLang="zh-CN" dirty="0"/>
              <a:t>3) </a:t>
            </a:r>
            <a:r>
              <a:rPr lang="zh-CN" altLang="en-US" dirty="0"/>
              <a:t>支持传参的模块需包含</a:t>
            </a:r>
            <a:r>
              <a:rPr lang="en-US" altLang="zh-CN" dirty="0" err="1"/>
              <a:t>moduleparam.h</a:t>
            </a:r>
            <a:r>
              <a:rPr lang="zh-CN" altLang="en-US" dirty="0"/>
              <a:t>头文件</a:t>
            </a:r>
            <a:r>
              <a:rPr lang="zh-CN" altLang="en-US" dirty="0" smtClean="0"/>
              <a:t>。</a:t>
            </a:r>
            <a:endParaRPr lang="zh-CN" altLang="en-US" dirty="0"/>
          </a:p>
        </p:txBody>
      </p:sp>
    </p:spTree>
    <p:extLst>
      <p:ext uri="{BB962C8B-B14F-4D97-AF65-F5344CB8AC3E}">
        <p14:creationId xmlns:p14="http://schemas.microsoft.com/office/powerpoint/2010/main" val="311057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7501" y="241301"/>
            <a:ext cx="10131425" cy="914400"/>
          </a:xfrm>
        </p:spPr>
        <p:txBody>
          <a:bodyPr/>
          <a:lstStyle/>
          <a:p>
            <a:r>
              <a:rPr lang="zh-CN" altLang="zh-CN" dirty="0" smtClean="0"/>
              <a:t>设备</a:t>
            </a:r>
            <a:r>
              <a:rPr lang="zh-CN" altLang="zh-CN" dirty="0"/>
              <a:t>主要</a:t>
            </a:r>
            <a:r>
              <a:rPr lang="zh-CN" altLang="zh-CN" dirty="0" smtClean="0"/>
              <a:t>分类</a:t>
            </a:r>
            <a:endParaRPr kumimoji="1" lang="zh-CN" altLang="en-US" dirty="0"/>
          </a:p>
        </p:txBody>
      </p:sp>
      <p:sp>
        <p:nvSpPr>
          <p:cNvPr id="3" name="内容占位符 2"/>
          <p:cNvSpPr>
            <a:spLocks noGrp="1"/>
          </p:cNvSpPr>
          <p:nvPr>
            <p:ph idx="1"/>
          </p:nvPr>
        </p:nvSpPr>
        <p:spPr>
          <a:xfrm>
            <a:off x="685801" y="1054101"/>
            <a:ext cx="10131425" cy="5524500"/>
          </a:xfrm>
        </p:spPr>
        <p:txBody>
          <a:bodyPr>
            <a:normAutofit lnSpcReduction="10000"/>
          </a:bodyPr>
          <a:lstStyle/>
          <a:p>
            <a:r>
              <a:rPr lang="en-US" altLang="zh-CN" dirty="0"/>
              <a:t>Linux </a:t>
            </a:r>
            <a:r>
              <a:rPr lang="zh-CN" altLang="en-US" dirty="0"/>
              <a:t>系统中的设备可以分为字符设备、块设备和网络设备这</a:t>
            </a:r>
            <a:r>
              <a:rPr lang="en-US" altLang="zh-CN" dirty="0"/>
              <a:t>3 </a:t>
            </a:r>
            <a:r>
              <a:rPr lang="zh-CN" altLang="en-US" dirty="0"/>
              <a:t>类。</a:t>
            </a:r>
            <a:endParaRPr lang="en-US" altLang="zh-CN" dirty="0" smtClean="0"/>
          </a:p>
          <a:p>
            <a:r>
              <a:rPr lang="zh-CN" altLang="en-US" dirty="0" smtClean="0"/>
              <a:t>字符</a:t>
            </a:r>
            <a:r>
              <a:rPr lang="zh-CN" altLang="en-US" dirty="0"/>
              <a:t>设备：字符设备是能够像字节流一样被访问的设备，当对字符设备发出读写请求</a:t>
            </a:r>
            <a:r>
              <a:rPr lang="zh-CN" altLang="en-US" dirty="0" smtClean="0"/>
              <a:t>，相应</a:t>
            </a:r>
            <a:r>
              <a:rPr lang="zh-CN" altLang="en-US" dirty="0"/>
              <a:t>的</a:t>
            </a:r>
            <a:r>
              <a:rPr lang="en-US" altLang="zh-CN" dirty="0"/>
              <a:t>I/O </a:t>
            </a:r>
            <a:r>
              <a:rPr lang="zh-CN" altLang="en-US" dirty="0"/>
              <a:t>操作立即发生。</a:t>
            </a:r>
            <a:r>
              <a:rPr lang="en-US" altLang="zh-CN" dirty="0"/>
              <a:t>Linux </a:t>
            </a:r>
            <a:r>
              <a:rPr lang="zh-CN" altLang="en-US" dirty="0"/>
              <a:t>系统中很多设备都是字符设备，如字符终端、串口、键盘</a:t>
            </a:r>
            <a:r>
              <a:rPr lang="zh-CN" altLang="en-US" dirty="0" smtClean="0"/>
              <a:t>、鼠标</a:t>
            </a:r>
            <a:r>
              <a:rPr lang="zh-CN" altLang="en-US" dirty="0"/>
              <a:t>等。在嵌入式</a:t>
            </a:r>
            <a:r>
              <a:rPr lang="en-US" altLang="zh-CN" dirty="0"/>
              <a:t>Linux </a:t>
            </a:r>
            <a:r>
              <a:rPr lang="zh-CN" altLang="en-US" dirty="0"/>
              <a:t>开发中，接触最多的就是字符设备以及驱动。</a:t>
            </a:r>
          </a:p>
          <a:p>
            <a:r>
              <a:rPr lang="zh-CN" altLang="en-US" dirty="0"/>
              <a:t>块设备：块设备是</a:t>
            </a:r>
            <a:r>
              <a:rPr lang="en-US" altLang="zh-CN" dirty="0"/>
              <a:t>Linux </a:t>
            </a:r>
            <a:r>
              <a:rPr lang="zh-CN" altLang="en-US" dirty="0"/>
              <a:t>系统中进行</a:t>
            </a:r>
            <a:r>
              <a:rPr lang="en-US" altLang="zh-CN" dirty="0"/>
              <a:t>I/O </a:t>
            </a:r>
            <a:r>
              <a:rPr lang="zh-CN" altLang="en-US" dirty="0"/>
              <a:t>操作时必须以块为单位进行访问的设备，块</a:t>
            </a:r>
            <a:r>
              <a:rPr lang="zh-CN" altLang="en-US" dirty="0" smtClean="0"/>
              <a:t>设备</a:t>
            </a:r>
            <a:r>
              <a:rPr lang="zh-CN" altLang="en-US" dirty="0"/>
              <a:t>能够安装文件系统。块设备驱动会利用一块系统内存作为缓冲区，因此对块设备发出</a:t>
            </a:r>
            <a:r>
              <a:rPr lang="zh-CN" altLang="en-US" dirty="0" smtClean="0"/>
              <a:t>读写访问</a:t>
            </a:r>
            <a:r>
              <a:rPr lang="zh-CN" altLang="en-US" dirty="0"/>
              <a:t>，并不一定立即产生硬件</a:t>
            </a:r>
            <a:r>
              <a:rPr lang="en-US" altLang="zh-CN" dirty="0"/>
              <a:t>I/O </a:t>
            </a:r>
            <a:r>
              <a:rPr lang="zh-CN" altLang="en-US" dirty="0"/>
              <a:t>操作。</a:t>
            </a:r>
            <a:r>
              <a:rPr lang="en-US" altLang="zh-CN" dirty="0"/>
              <a:t>Linux </a:t>
            </a:r>
            <a:r>
              <a:rPr lang="zh-CN" altLang="en-US" dirty="0"/>
              <a:t>系统中常见的块设备有如硬盘、软驱等等。</a:t>
            </a:r>
          </a:p>
          <a:p>
            <a:r>
              <a:rPr lang="zh-CN" altLang="en-US" dirty="0"/>
              <a:t>网络设备：网络设备既可以是网卡这样的硬件设备，也可以是一个纯软件设备如回环</a:t>
            </a:r>
            <a:r>
              <a:rPr lang="zh-CN" altLang="en-US" dirty="0" smtClean="0"/>
              <a:t>设备</a:t>
            </a:r>
            <a:r>
              <a:rPr lang="zh-CN" altLang="en-US" dirty="0"/>
              <a:t>。网络设备由</a:t>
            </a:r>
            <a:r>
              <a:rPr lang="en-US" altLang="zh-CN" dirty="0"/>
              <a:t>Linux </a:t>
            </a:r>
            <a:r>
              <a:rPr lang="zh-CN" altLang="en-US" dirty="0"/>
              <a:t>的网络子系统驱动，负责数据包的发送和接收，而不是面向流设备</a:t>
            </a:r>
            <a:r>
              <a:rPr lang="zh-CN" altLang="en-US" dirty="0" smtClean="0"/>
              <a:t>，因此</a:t>
            </a:r>
            <a:r>
              <a:rPr lang="zh-CN" altLang="en-US" dirty="0"/>
              <a:t>在</a:t>
            </a:r>
            <a:r>
              <a:rPr lang="en-US" altLang="zh-CN" dirty="0"/>
              <a:t>Linux </a:t>
            </a:r>
            <a:r>
              <a:rPr lang="zh-CN" altLang="en-US" dirty="0"/>
              <a:t>系统文件系统中网络设备没有节点。对网络设备的访问是通过</a:t>
            </a:r>
            <a:r>
              <a:rPr lang="en-US" altLang="zh-CN" dirty="0"/>
              <a:t>socket </a:t>
            </a:r>
            <a:r>
              <a:rPr lang="zh-CN" altLang="en-US" dirty="0"/>
              <a:t>调用产生</a:t>
            </a:r>
            <a:r>
              <a:rPr lang="zh-CN" altLang="en-US" dirty="0" smtClean="0"/>
              <a:t>，而</a:t>
            </a:r>
            <a:r>
              <a:rPr lang="zh-CN" altLang="en-US" dirty="0"/>
              <a:t>不是普通的文件操作如</a:t>
            </a:r>
            <a:r>
              <a:rPr lang="en-US" altLang="zh-CN" dirty="0"/>
              <a:t>open/close </a:t>
            </a:r>
            <a:r>
              <a:rPr lang="zh-CN" altLang="en-US" dirty="0"/>
              <a:t>和</a:t>
            </a:r>
            <a:r>
              <a:rPr lang="en-US" altLang="zh-CN" dirty="0"/>
              <a:t>read/write </a:t>
            </a:r>
            <a:r>
              <a:rPr lang="zh-CN" altLang="en-US" dirty="0"/>
              <a:t>等。</a:t>
            </a:r>
            <a:endParaRPr kumimoji="1" lang="zh-CN" altLang="en-US" dirty="0"/>
          </a:p>
        </p:txBody>
      </p:sp>
    </p:spTree>
    <p:extLst>
      <p:ext uri="{BB962C8B-B14F-4D97-AF65-F5344CB8AC3E}">
        <p14:creationId xmlns:p14="http://schemas.microsoft.com/office/powerpoint/2010/main" val="304278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设备节点和设备号</a:t>
            </a:r>
          </a:p>
        </p:txBody>
      </p:sp>
      <p:sp>
        <p:nvSpPr>
          <p:cNvPr id="3" name="内容占位符 2"/>
          <p:cNvSpPr>
            <a:spLocks noGrp="1"/>
          </p:cNvSpPr>
          <p:nvPr>
            <p:ph idx="1"/>
          </p:nvPr>
        </p:nvSpPr>
        <p:spPr>
          <a:xfrm>
            <a:off x="685801" y="1549400"/>
            <a:ext cx="10131425" cy="4978399"/>
          </a:xfrm>
        </p:spPr>
        <p:txBody>
          <a:bodyPr/>
          <a:lstStyle/>
          <a:p>
            <a:r>
              <a:rPr lang="zh-CN" altLang="en-US" dirty="0"/>
              <a:t>设备</a:t>
            </a:r>
            <a:r>
              <a:rPr lang="zh-CN" altLang="en-US" dirty="0" smtClean="0"/>
              <a:t>节点</a:t>
            </a:r>
            <a:endParaRPr lang="en-US" altLang="zh-CN" dirty="0" smtClean="0"/>
          </a:p>
          <a:p>
            <a:r>
              <a:rPr lang="zh-CN" altLang="en-US" dirty="0" smtClean="0"/>
              <a:t>设备</a:t>
            </a:r>
            <a:r>
              <a:rPr lang="zh-CN" altLang="en-US" dirty="0"/>
              <a:t>（包括硬件设备）在</a:t>
            </a:r>
            <a:r>
              <a:rPr lang="en-US" altLang="zh-CN" dirty="0"/>
              <a:t>Linux </a:t>
            </a:r>
            <a:r>
              <a:rPr lang="zh-CN" altLang="en-US" dirty="0"/>
              <a:t>系统下，表现为设备节点，也称设备文件。设备文件</a:t>
            </a:r>
            <a:r>
              <a:rPr lang="zh-CN" altLang="en-US" dirty="0" smtClean="0"/>
              <a:t>是一</a:t>
            </a:r>
            <a:r>
              <a:rPr lang="zh-CN" altLang="en-US" dirty="0"/>
              <a:t>种特殊的文件，它们存储在文件系统中（通常在</a:t>
            </a:r>
            <a:r>
              <a:rPr lang="en-US" altLang="zh-CN" dirty="0"/>
              <a:t>/dev </a:t>
            </a:r>
            <a:r>
              <a:rPr lang="zh-CN" altLang="en-US" dirty="0"/>
              <a:t>目录下），但它们仅占用文件目录</a:t>
            </a:r>
            <a:r>
              <a:rPr lang="zh-CN" altLang="en-US" dirty="0" smtClean="0"/>
              <a:t>项而</a:t>
            </a:r>
            <a:r>
              <a:rPr lang="zh-CN" altLang="en-US" dirty="0"/>
              <a:t>不涉及存储数据。事实上，它们仅仅记录了其所属的设备类别、主设备号和从设备号等</a:t>
            </a:r>
            <a:r>
              <a:rPr lang="zh-CN" altLang="en-US" dirty="0" smtClean="0"/>
              <a:t>设备</a:t>
            </a:r>
            <a:r>
              <a:rPr lang="zh-CN" altLang="en-US" dirty="0"/>
              <a:t>相关信息</a:t>
            </a:r>
            <a:r>
              <a:rPr lang="zh-CN" altLang="en-US" dirty="0" smtClean="0"/>
              <a:t>。</a:t>
            </a:r>
            <a:endParaRPr lang="en-US" altLang="zh-CN" dirty="0" smtClean="0"/>
          </a:p>
          <a:p>
            <a:r>
              <a:rPr lang="zh-CN" altLang="zh-CN" dirty="0"/>
              <a:t>当程序打开一个设备文件时，内核就可以获取对应设备的设备类型、主设备号和次设备号等信息，内核也就知道了程序需要操作使用哪个设备驱动程序。在程序随后对这个文件的操作都会调用相应的驱动程序的函数，同时把从设备号传递给驱动程序</a:t>
            </a:r>
            <a:r>
              <a:rPr lang="zh-CN" altLang="zh-CN" dirty="0" smtClean="0"/>
              <a:t>。</a:t>
            </a:r>
            <a:endParaRPr lang="en-US" altLang="zh-CN" dirty="0" smtClean="0"/>
          </a:p>
        </p:txBody>
      </p:sp>
    </p:spTree>
    <p:extLst>
      <p:ext uri="{BB962C8B-B14F-4D97-AF65-F5344CB8AC3E}">
        <p14:creationId xmlns:p14="http://schemas.microsoft.com/office/powerpoint/2010/main" val="287800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1" y="342900"/>
            <a:ext cx="10131425" cy="778525"/>
          </a:xfrm>
        </p:spPr>
        <p:txBody>
          <a:bodyPr/>
          <a:lstStyle/>
          <a:p>
            <a:r>
              <a:rPr lang="zh-CN" altLang="en-US" dirty="0"/>
              <a:t>设备节点和设备号</a:t>
            </a:r>
          </a:p>
        </p:txBody>
      </p:sp>
      <p:sp>
        <p:nvSpPr>
          <p:cNvPr id="3" name="内容占位符 2"/>
          <p:cNvSpPr>
            <a:spLocks noGrp="1"/>
          </p:cNvSpPr>
          <p:nvPr>
            <p:ph idx="1"/>
          </p:nvPr>
        </p:nvSpPr>
        <p:spPr>
          <a:xfrm>
            <a:off x="685801" y="1121425"/>
            <a:ext cx="10131425" cy="5455645"/>
          </a:xfrm>
        </p:spPr>
        <p:txBody>
          <a:bodyPr>
            <a:normAutofit/>
          </a:bodyPr>
          <a:lstStyle/>
          <a:p>
            <a:r>
              <a:rPr lang="zh-CN" altLang="en-US" dirty="0"/>
              <a:t>两个典型的设备文件的详细信息：</a:t>
            </a:r>
          </a:p>
          <a:p>
            <a:r>
              <a:rPr lang="en-US" altLang="zh-CN" dirty="0" err="1"/>
              <a:t>chenxibing@gitserver-zhiyuan</a:t>
            </a:r>
            <a:r>
              <a:rPr lang="en-US" altLang="zh-CN" dirty="0"/>
              <a:t>:~$ ls -l /dev/ttyS0 /dev/sda1</a:t>
            </a:r>
          </a:p>
          <a:p>
            <a:r>
              <a:rPr lang="en-US" altLang="zh-CN" dirty="0" err="1"/>
              <a:t>brw</a:t>
            </a:r>
            <a:r>
              <a:rPr lang="en-US" altLang="zh-CN" dirty="0"/>
              <a:t>-</a:t>
            </a:r>
            <a:r>
              <a:rPr lang="en-US" altLang="zh-CN" dirty="0" err="1"/>
              <a:t>rw</a:t>
            </a:r>
            <a:r>
              <a:rPr lang="en-US" altLang="zh-CN" dirty="0"/>
              <a:t>---- 1 root disk 8, 1 2011-01-07 17:48 /dev/sda1</a:t>
            </a:r>
          </a:p>
          <a:p>
            <a:r>
              <a:rPr lang="en-US" altLang="zh-CN" dirty="0" err="1"/>
              <a:t>crw</a:t>
            </a:r>
            <a:r>
              <a:rPr lang="en-US" altLang="zh-CN" dirty="0"/>
              <a:t>-</a:t>
            </a:r>
            <a:r>
              <a:rPr lang="en-US" altLang="zh-CN" dirty="0" err="1"/>
              <a:t>rw</a:t>
            </a:r>
            <a:r>
              <a:rPr lang="en-US" altLang="zh-CN" dirty="0"/>
              <a:t>---- 1 root </a:t>
            </a:r>
            <a:r>
              <a:rPr lang="en-US" altLang="zh-CN" dirty="0" err="1"/>
              <a:t>dialout</a:t>
            </a:r>
            <a:r>
              <a:rPr lang="en-US" altLang="zh-CN" dirty="0"/>
              <a:t> 4, 64 2011-01-07 17:48 /dev/ttyS0</a:t>
            </a:r>
          </a:p>
          <a:p>
            <a:r>
              <a:rPr lang="zh-CN" altLang="en-US" dirty="0"/>
              <a:t>以</a:t>
            </a:r>
            <a:r>
              <a:rPr lang="en-US" altLang="zh-CN" dirty="0"/>
              <a:t>/dev/ttyS0 </a:t>
            </a:r>
            <a:r>
              <a:rPr lang="zh-CN" altLang="en-US" dirty="0"/>
              <a:t>的信息为例，对其中几项进行说明，参考图 </a:t>
            </a:r>
            <a:r>
              <a:rPr lang="en-US" altLang="zh-CN" dirty="0"/>
              <a:t>2.1</a:t>
            </a:r>
            <a:r>
              <a:rPr lang="zh-CN" altLang="en-US" dirty="0" smtClean="0"/>
              <a:t>。</a:t>
            </a:r>
            <a:endParaRPr lang="en-US" altLang="zh-CN" dirty="0" smtClean="0"/>
          </a:p>
          <a:p>
            <a:endParaRPr lang="en-US" altLang="zh-CN" dirty="0"/>
          </a:p>
          <a:p>
            <a:endParaRPr lang="en-US" altLang="zh-CN" dirty="0" smtClean="0"/>
          </a:p>
          <a:p>
            <a:endParaRPr lang="en-US" altLang="zh-CN" dirty="0" smtClean="0"/>
          </a:p>
          <a:p>
            <a:endParaRPr lang="en-US" altLang="zh-CN" dirty="0" smtClean="0"/>
          </a:p>
          <a:p>
            <a:r>
              <a:rPr lang="en-US" altLang="zh-CN" dirty="0" smtClean="0"/>
              <a:t>dev/ttyS0 </a:t>
            </a:r>
            <a:r>
              <a:rPr lang="zh-CN" altLang="en-US" dirty="0" smtClean="0"/>
              <a:t>是</a:t>
            </a:r>
            <a:r>
              <a:rPr lang="zh-CN" altLang="en-US" dirty="0"/>
              <a:t>设备节点名称， </a:t>
            </a:r>
            <a:r>
              <a:rPr lang="en-US" altLang="zh-CN" dirty="0" smtClean="0"/>
              <a:t>c</a:t>
            </a:r>
            <a:r>
              <a:rPr lang="zh-CN" altLang="en-US" dirty="0"/>
              <a:t>表示该设备是字符，主号为 </a:t>
            </a:r>
            <a:r>
              <a:rPr lang="en-US" altLang="zh-CN" dirty="0" smtClean="0"/>
              <a:t>4</a:t>
            </a:r>
            <a:r>
              <a:rPr lang="zh-CN" altLang="en-US" dirty="0" smtClean="0"/>
              <a:t>，从</a:t>
            </a:r>
            <a:r>
              <a:rPr lang="zh-CN" altLang="en-US" dirty="0"/>
              <a:t>设备号为 </a:t>
            </a:r>
            <a:r>
              <a:rPr lang="en-US" altLang="zh-CN" dirty="0"/>
              <a:t>64 </a:t>
            </a:r>
            <a:r>
              <a:rPr lang="zh-CN" altLang="en-US" dirty="0"/>
              <a:t>， 该设备节点对应于系统</a:t>
            </a:r>
            <a:r>
              <a:rPr lang="zh-CN" altLang="en-US" dirty="0" smtClean="0"/>
              <a:t>的</a:t>
            </a:r>
            <a:r>
              <a:rPr lang="en-US" altLang="zh-CN" dirty="0" smtClean="0"/>
              <a:t>0</a:t>
            </a:r>
            <a:r>
              <a:rPr lang="zh-CN" altLang="en-US" dirty="0"/>
              <a:t>。</a:t>
            </a:r>
          </a:p>
        </p:txBody>
      </p:sp>
      <p:pic>
        <p:nvPicPr>
          <p:cNvPr id="4" name="图片 3"/>
          <p:cNvPicPr>
            <a:picLocks noChangeAspect="1"/>
          </p:cNvPicPr>
          <p:nvPr/>
        </p:nvPicPr>
        <p:blipFill>
          <a:blip r:embed="rId2"/>
          <a:stretch>
            <a:fillRect/>
          </a:stretch>
        </p:blipFill>
        <p:spPr>
          <a:xfrm>
            <a:off x="1096244" y="3794533"/>
            <a:ext cx="7157161" cy="1846880"/>
          </a:xfrm>
          <a:prstGeom prst="rect">
            <a:avLst/>
          </a:prstGeom>
        </p:spPr>
      </p:pic>
    </p:spTree>
    <p:extLst>
      <p:ext uri="{BB962C8B-B14F-4D97-AF65-F5344CB8AC3E}">
        <p14:creationId xmlns:p14="http://schemas.microsoft.com/office/powerpoint/2010/main" val="3958408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401" y="292101"/>
            <a:ext cx="10131425" cy="878976"/>
          </a:xfrm>
        </p:spPr>
        <p:txBody>
          <a:bodyPr/>
          <a:lstStyle/>
          <a:p>
            <a:r>
              <a:rPr lang="zh-CN" altLang="en-US" dirty="0"/>
              <a:t>设备编号</a:t>
            </a:r>
          </a:p>
        </p:txBody>
      </p:sp>
      <p:sp>
        <p:nvSpPr>
          <p:cNvPr id="3" name="内容占位符 2"/>
          <p:cNvSpPr>
            <a:spLocks noGrp="1"/>
          </p:cNvSpPr>
          <p:nvPr>
            <p:ph idx="1"/>
          </p:nvPr>
        </p:nvSpPr>
        <p:spPr>
          <a:xfrm>
            <a:off x="685801" y="1005977"/>
            <a:ext cx="10131425" cy="4620124"/>
          </a:xfrm>
        </p:spPr>
        <p:txBody>
          <a:bodyPr>
            <a:normAutofit/>
          </a:bodyPr>
          <a:lstStyle/>
          <a:p>
            <a:r>
              <a:rPr lang="zh-CN" altLang="en-US" dirty="0"/>
              <a:t>设备编号由主设备号和从设备号构成。在</a:t>
            </a:r>
            <a:r>
              <a:rPr lang="en-US" altLang="zh-CN" dirty="0"/>
              <a:t>Linux</a:t>
            </a:r>
            <a:r>
              <a:rPr lang="zh-CN" altLang="en-US" dirty="0"/>
              <a:t>内核中，使用</a:t>
            </a:r>
            <a:r>
              <a:rPr lang="en-US" altLang="zh-CN" dirty="0" err="1"/>
              <a:t>dev_t</a:t>
            </a:r>
            <a:r>
              <a:rPr lang="zh-CN" altLang="en-US" dirty="0"/>
              <a:t>类型来保存设备编号。在</a:t>
            </a:r>
            <a:r>
              <a:rPr lang="en-US" altLang="zh-CN" dirty="0"/>
              <a:t>2.6</a:t>
            </a:r>
            <a:r>
              <a:rPr lang="zh-CN" altLang="en-US" dirty="0"/>
              <a:t>版本的</a:t>
            </a:r>
            <a:r>
              <a:rPr lang="en-US" altLang="zh-CN" dirty="0"/>
              <a:t>Linux</a:t>
            </a:r>
            <a:r>
              <a:rPr lang="zh-CN" altLang="en-US" dirty="0"/>
              <a:t>内核中，</a:t>
            </a:r>
            <a:r>
              <a:rPr lang="en-US" altLang="zh-CN" dirty="0" err="1"/>
              <a:t>dev_t</a:t>
            </a:r>
            <a:r>
              <a:rPr lang="zh-CN" altLang="en-US" dirty="0"/>
              <a:t>是一个</a:t>
            </a:r>
            <a:r>
              <a:rPr lang="en-US" altLang="zh-CN" dirty="0"/>
              <a:t>32</a:t>
            </a:r>
            <a:r>
              <a:rPr lang="zh-CN" altLang="en-US" dirty="0"/>
              <a:t>位数，高</a:t>
            </a:r>
            <a:r>
              <a:rPr lang="en-US" altLang="zh-CN" dirty="0"/>
              <a:t>12</a:t>
            </a:r>
            <a:r>
              <a:rPr lang="zh-CN" altLang="en-US" dirty="0"/>
              <a:t>位是主设备号，低</a:t>
            </a:r>
            <a:r>
              <a:rPr lang="en-US" altLang="zh-CN" dirty="0"/>
              <a:t>20</a:t>
            </a:r>
            <a:r>
              <a:rPr lang="zh-CN" altLang="en-US" dirty="0"/>
              <a:t>位是次设备号。</a:t>
            </a:r>
          </a:p>
          <a:p>
            <a:r>
              <a:rPr lang="zh-CN" altLang="en-US" dirty="0"/>
              <a:t>主设备号标识设备对应的驱动程序，告诉</a:t>
            </a:r>
            <a:r>
              <a:rPr lang="en-US" altLang="zh-CN" dirty="0"/>
              <a:t>Linux</a:t>
            </a:r>
            <a:r>
              <a:rPr lang="zh-CN" altLang="en-US" dirty="0"/>
              <a:t>内核使用哪个驱动程序驱动该设备。如果多个设备使用同一个驱动程序，则它们拥有相同的主设备号</a:t>
            </a:r>
            <a:r>
              <a:rPr lang="zh-CN" altLang="en-US" dirty="0" smtClean="0"/>
              <a:t>。例如</a:t>
            </a:r>
            <a:r>
              <a:rPr lang="en-US" altLang="zh-CN" dirty="0"/>
              <a:t>/dev/ttyS0~3</a:t>
            </a:r>
            <a:r>
              <a:rPr lang="zh-CN" altLang="en-US" dirty="0"/>
              <a:t>这</a:t>
            </a:r>
            <a:r>
              <a:rPr lang="en-US" altLang="zh-CN" dirty="0"/>
              <a:t>4</a:t>
            </a:r>
            <a:r>
              <a:rPr lang="zh-CN" altLang="en-US" dirty="0"/>
              <a:t>个设备，拥有相同的主设备号</a:t>
            </a:r>
            <a:r>
              <a:rPr lang="en-US" altLang="zh-CN" dirty="0"/>
              <a:t>4</a:t>
            </a:r>
            <a:r>
              <a:rPr lang="zh-CN" altLang="en-US" dirty="0"/>
              <a:t>，说明它们使用同一份驱动</a:t>
            </a:r>
            <a:r>
              <a:rPr lang="zh-CN" altLang="en-US" dirty="0" smtClean="0"/>
              <a:t>：</a:t>
            </a:r>
            <a:endParaRPr lang="en-US" altLang="zh-CN" dirty="0" smtClean="0"/>
          </a:p>
          <a:p>
            <a:endParaRPr lang="en-US" altLang="zh-CN" dirty="0"/>
          </a:p>
          <a:p>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3141884" y="3667999"/>
            <a:ext cx="8676630" cy="2671978"/>
          </a:xfrm>
          <a:prstGeom prst="rect">
            <a:avLst/>
          </a:prstGeom>
        </p:spPr>
      </p:pic>
    </p:spTree>
    <p:extLst>
      <p:ext uri="{BB962C8B-B14F-4D97-AF65-F5344CB8AC3E}">
        <p14:creationId xmlns:p14="http://schemas.microsoft.com/office/powerpoint/2010/main" val="159792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设备驱动的作用</a:t>
            </a:r>
            <a:endParaRPr kumimoji="1" lang="zh-CN" altLang="en-US" dirty="0"/>
          </a:p>
        </p:txBody>
      </p:sp>
      <p:sp>
        <p:nvSpPr>
          <p:cNvPr id="3" name="内容占位符 2"/>
          <p:cNvSpPr>
            <a:spLocks noGrp="1"/>
          </p:cNvSpPr>
          <p:nvPr>
            <p:ph idx="1"/>
          </p:nvPr>
        </p:nvSpPr>
        <p:spPr/>
        <p:txBody>
          <a:bodyPr>
            <a:normAutofit/>
          </a:bodyPr>
          <a:lstStyle/>
          <a:p>
            <a:r>
              <a:rPr lang="zh-CN" altLang="en-US" dirty="0"/>
              <a:t> 设备驱动充当了硬件和应用软件之间的纽带，应用软件时只需要调用系统</a:t>
            </a:r>
            <a:r>
              <a:rPr lang="zh-CN" altLang="en-US" dirty="0" smtClean="0"/>
              <a:t>软件</a:t>
            </a:r>
            <a:r>
              <a:rPr lang="zh-CN" altLang="en-US" dirty="0"/>
              <a:t>的应用编程接口（</a:t>
            </a:r>
            <a:r>
              <a:rPr lang="en-US" altLang="zh-CN" dirty="0"/>
              <a:t>API</a:t>
            </a:r>
            <a:r>
              <a:rPr lang="zh-CN" altLang="en-US" dirty="0"/>
              <a:t> ）就可让硬件去完成要求的工作</a:t>
            </a:r>
            <a:endParaRPr lang="zh-CN" altLang="en-US" dirty="0" smtClean="0"/>
          </a:p>
          <a:p>
            <a:r>
              <a:rPr lang="zh-CN" altLang="zh-CN" dirty="0" smtClean="0"/>
              <a:t>系统</a:t>
            </a:r>
            <a:r>
              <a:rPr lang="zh-CN" altLang="zh-CN" dirty="0"/>
              <a:t>调用是操作系统内核和应用程序之间的接口，设备驱动程序是操作系统内核和机器硬件之间的接口。 </a:t>
            </a:r>
            <a:endParaRPr lang="en-US" altLang="zh-CN" dirty="0" smtClean="0"/>
          </a:p>
          <a:p>
            <a:r>
              <a:rPr lang="zh-CN" altLang="zh-CN" dirty="0"/>
              <a:t>设备驱动程序为应用程序屏蔽了硬件的细节，这样在应用程序看来，硬件设备只是一个设备文件，应用程序可以象操作普通文件一样对硬件设备进行操作。 </a:t>
            </a:r>
            <a:endParaRPr lang="en-US" altLang="zh-CN" dirty="0" smtClean="0"/>
          </a:p>
          <a:p>
            <a:r>
              <a:rPr lang="zh-CN" altLang="zh-CN" dirty="0"/>
              <a:t>设备驱动程序是内核的一部分。 </a:t>
            </a:r>
            <a:endParaRPr lang="en-US" altLang="zh-CN" dirty="0" smtClean="0"/>
          </a:p>
        </p:txBody>
      </p:sp>
    </p:spTree>
    <p:extLst>
      <p:ext uri="{BB962C8B-B14F-4D97-AF65-F5344CB8AC3E}">
        <p14:creationId xmlns:p14="http://schemas.microsoft.com/office/powerpoint/2010/main" val="185741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主设备号</a:t>
            </a:r>
          </a:p>
        </p:txBody>
      </p:sp>
      <p:sp>
        <p:nvSpPr>
          <p:cNvPr id="3" name="内容占位符 2"/>
          <p:cNvSpPr>
            <a:spLocks noGrp="1"/>
          </p:cNvSpPr>
          <p:nvPr>
            <p:ph idx="1"/>
          </p:nvPr>
        </p:nvSpPr>
        <p:spPr>
          <a:xfrm>
            <a:off x="685801" y="1684420"/>
            <a:ext cx="6232792" cy="4627479"/>
          </a:xfrm>
        </p:spPr>
        <p:txBody>
          <a:bodyPr/>
          <a:lstStyle/>
          <a:p>
            <a:r>
              <a:rPr lang="zh-CN" altLang="en-US" dirty="0"/>
              <a:t>主设备号由系统来维护，尽管</a:t>
            </a:r>
            <a:r>
              <a:rPr lang="en-US" altLang="zh-CN" dirty="0"/>
              <a:t>2.6 Linux</a:t>
            </a:r>
            <a:r>
              <a:rPr lang="zh-CN" altLang="en-US" dirty="0"/>
              <a:t>可以容纳大量的设备，但是在使用主设备号的时候，注意一定不要使用系统已经使用的主设备号。一般来说，</a:t>
            </a:r>
            <a:r>
              <a:rPr lang="en-US" altLang="zh-CN" dirty="0"/>
              <a:t>231~239</a:t>
            </a:r>
            <a:r>
              <a:rPr lang="zh-CN" altLang="en-US" dirty="0"/>
              <a:t>这几个设备号是系统没有分配的，用户可以自行安排使用。当前运行系统占用了哪些主设备号，可通过查看</a:t>
            </a:r>
            <a:r>
              <a:rPr lang="en-US" altLang="zh-CN" dirty="0"/>
              <a:t>/proc/devices</a:t>
            </a:r>
            <a:r>
              <a:rPr lang="zh-CN" altLang="en-US" dirty="0"/>
              <a:t>文件得到。例如</a:t>
            </a:r>
            <a:r>
              <a:rPr lang="zh-CN" altLang="en-US" dirty="0" smtClean="0"/>
              <a:t>：</a:t>
            </a:r>
            <a:endParaRPr lang="en-US" altLang="zh-CN" dirty="0"/>
          </a:p>
        </p:txBody>
      </p:sp>
      <p:pic>
        <p:nvPicPr>
          <p:cNvPr id="4" name="图片 3"/>
          <p:cNvPicPr>
            <a:picLocks noChangeAspect="1"/>
          </p:cNvPicPr>
          <p:nvPr/>
        </p:nvPicPr>
        <p:blipFill>
          <a:blip r:embed="rId2"/>
          <a:stretch>
            <a:fillRect/>
          </a:stretch>
        </p:blipFill>
        <p:spPr>
          <a:xfrm>
            <a:off x="7060011" y="168924"/>
            <a:ext cx="4111091" cy="6545639"/>
          </a:xfrm>
          <a:prstGeom prst="rect">
            <a:avLst/>
          </a:prstGeom>
        </p:spPr>
      </p:pic>
    </p:spTree>
    <p:extLst>
      <p:ext uri="{BB962C8B-B14F-4D97-AF65-F5344CB8AC3E}">
        <p14:creationId xmlns:p14="http://schemas.microsoft.com/office/powerpoint/2010/main" val="1255296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301" y="296779"/>
            <a:ext cx="10131425" cy="1074821"/>
          </a:xfrm>
        </p:spPr>
        <p:txBody>
          <a:bodyPr/>
          <a:lstStyle/>
          <a:p>
            <a:r>
              <a:rPr lang="zh-CN" altLang="en-US" dirty="0"/>
              <a:t>从设备号</a:t>
            </a:r>
          </a:p>
        </p:txBody>
      </p:sp>
      <p:sp>
        <p:nvSpPr>
          <p:cNvPr id="3" name="内容占位符 2"/>
          <p:cNvSpPr>
            <a:spLocks noGrp="1"/>
          </p:cNvSpPr>
          <p:nvPr>
            <p:ph idx="1"/>
          </p:nvPr>
        </p:nvSpPr>
        <p:spPr>
          <a:xfrm>
            <a:off x="685801" y="1143000"/>
            <a:ext cx="10131425" cy="5295899"/>
          </a:xfrm>
        </p:spPr>
        <p:txBody>
          <a:bodyPr>
            <a:normAutofit lnSpcReduction="10000"/>
          </a:bodyPr>
          <a:lstStyle/>
          <a:p>
            <a:r>
              <a:rPr lang="zh-CN" altLang="en-US" dirty="0"/>
              <a:t>从设备号也称次设备号，用于确定该设备文件所指定的设备。如果一个设备驱动可以驱动一组相似的设备，此时就需要依赖于次设备号对这些外设进行区分。</a:t>
            </a:r>
          </a:p>
          <a:p>
            <a:r>
              <a:rPr lang="zh-CN" altLang="en-US" dirty="0"/>
              <a:t>获取一个设备的设备编号，应当使用</a:t>
            </a:r>
            <a:r>
              <a:rPr lang="en-US" altLang="zh-CN" dirty="0"/>
              <a:t>&lt;</a:t>
            </a:r>
            <a:r>
              <a:rPr lang="en-US" altLang="zh-CN" dirty="0" err="1"/>
              <a:t>linux</a:t>
            </a:r>
            <a:r>
              <a:rPr lang="en-US" altLang="zh-CN" dirty="0"/>
              <a:t>/</a:t>
            </a:r>
            <a:r>
              <a:rPr lang="en-US" altLang="zh-CN" dirty="0" err="1"/>
              <a:t>kdev_t.h</a:t>
            </a:r>
            <a:r>
              <a:rPr lang="en-US" altLang="zh-CN" dirty="0"/>
              <a:t>&gt;</a:t>
            </a:r>
            <a:r>
              <a:rPr lang="zh-CN" altLang="en-US" dirty="0"/>
              <a:t>中定义的宏，而不应当对设备号的位数和表述结构做任何假设，因为这样会导致不兼容以前的内核，或者未来版本设备号结构和表述方式发生变化。例如获取一个设备</a:t>
            </a:r>
            <a:r>
              <a:rPr lang="en-US" altLang="zh-CN" dirty="0"/>
              <a:t>dev</a:t>
            </a:r>
            <a:r>
              <a:rPr lang="zh-CN" altLang="en-US" dirty="0"/>
              <a:t>的主次设备号，可用：</a:t>
            </a:r>
          </a:p>
          <a:p>
            <a:r>
              <a:rPr lang="en-US" altLang="zh-CN" i="1" dirty="0"/>
              <a:t>MAJOR(</a:t>
            </a:r>
            <a:r>
              <a:rPr lang="en-US" altLang="zh-CN" i="1" dirty="0" err="1"/>
              <a:t>dev_t</a:t>
            </a:r>
            <a:r>
              <a:rPr lang="en-US" altLang="zh-CN" i="1" dirty="0"/>
              <a:t> dev</a:t>
            </a:r>
            <a:r>
              <a:rPr lang="en-US" altLang="zh-CN" i="1" dirty="0" smtClean="0"/>
              <a:t>);</a:t>
            </a:r>
          </a:p>
          <a:p>
            <a:r>
              <a:rPr lang="en-US" altLang="zh-CN" i="1" dirty="0" smtClean="0"/>
              <a:t>MINOR(</a:t>
            </a:r>
            <a:r>
              <a:rPr lang="en-US" altLang="zh-CN" i="1" dirty="0" err="1" smtClean="0"/>
              <a:t>dev_t</a:t>
            </a:r>
            <a:r>
              <a:rPr lang="en-US" altLang="zh-CN" i="1" dirty="0" smtClean="0"/>
              <a:t> </a:t>
            </a:r>
            <a:r>
              <a:rPr lang="en-US" altLang="zh-CN" i="1" dirty="0"/>
              <a:t>dev);</a:t>
            </a:r>
          </a:p>
          <a:p>
            <a:r>
              <a:rPr lang="zh-CN" altLang="en-US" dirty="0"/>
              <a:t>如果已知一个设备的主次设备号，要转换成</a:t>
            </a:r>
            <a:r>
              <a:rPr lang="en-US" altLang="zh-CN" dirty="0" err="1"/>
              <a:t>dev_t</a:t>
            </a:r>
            <a:r>
              <a:rPr lang="zh-CN" altLang="en-US" dirty="0"/>
              <a:t>类型的设备编号，则应当使用：</a:t>
            </a:r>
          </a:p>
          <a:p>
            <a:r>
              <a:rPr lang="en-US" altLang="zh-CN" i="1" dirty="0"/>
              <a:t>MKDEV(</a:t>
            </a:r>
            <a:r>
              <a:rPr lang="en-US" altLang="zh-CN" i="1" dirty="0" err="1"/>
              <a:t>int</a:t>
            </a:r>
            <a:r>
              <a:rPr lang="en-US" altLang="zh-CN" i="1" dirty="0"/>
              <a:t> major, </a:t>
            </a:r>
            <a:r>
              <a:rPr lang="en-US" altLang="zh-CN" i="1" dirty="0" err="1"/>
              <a:t>int</a:t>
            </a:r>
            <a:r>
              <a:rPr lang="en-US" altLang="zh-CN" i="1" dirty="0"/>
              <a:t> minor);</a:t>
            </a:r>
          </a:p>
          <a:p>
            <a:r>
              <a:rPr lang="zh-CN" altLang="en-US" dirty="0"/>
              <a:t>获取和释放设备编号</a:t>
            </a:r>
          </a:p>
        </p:txBody>
      </p:sp>
    </p:spTree>
    <p:extLst>
      <p:ext uri="{BB962C8B-B14F-4D97-AF65-F5344CB8AC3E}">
        <p14:creationId xmlns:p14="http://schemas.microsoft.com/office/powerpoint/2010/main" val="2516182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获取和释放设备</a:t>
            </a:r>
            <a:r>
              <a:rPr lang="zh-CN" altLang="en-US" dirty="0" smtClean="0"/>
              <a:t>编号</a:t>
            </a:r>
            <a:endParaRPr lang="zh-CN" altLang="en-US" dirty="0"/>
          </a:p>
        </p:txBody>
      </p:sp>
      <p:sp>
        <p:nvSpPr>
          <p:cNvPr id="3" name="内容占位符 2"/>
          <p:cNvSpPr>
            <a:spLocks noGrp="1"/>
          </p:cNvSpPr>
          <p:nvPr>
            <p:ph idx="1"/>
          </p:nvPr>
        </p:nvSpPr>
        <p:spPr>
          <a:xfrm>
            <a:off x="685801" y="1498600"/>
            <a:ext cx="10131425" cy="4292601"/>
          </a:xfrm>
        </p:spPr>
        <p:txBody>
          <a:bodyPr/>
          <a:lstStyle/>
          <a:p>
            <a:r>
              <a:rPr lang="zh-CN" altLang="en-US" dirty="0"/>
              <a:t>在建立一个设备节点之前，驱动程序首先应当为这个设备获得一个可用的设备号，注销设备需要释放所占用的设备号</a:t>
            </a:r>
            <a:r>
              <a:rPr lang="zh-CN" altLang="en-US" dirty="0" smtClean="0"/>
              <a:t>。</a:t>
            </a:r>
            <a:endParaRPr lang="en-US" altLang="zh-CN" dirty="0" smtClean="0"/>
          </a:p>
          <a:p>
            <a:r>
              <a:rPr lang="zh-CN" altLang="en-US" dirty="0" smtClean="0"/>
              <a:t>设备</a:t>
            </a:r>
            <a:r>
              <a:rPr lang="zh-CN" altLang="en-US" dirty="0"/>
              <a:t>号的生命周期是从设备注册到设备注销，在此期间，所占用的设备号不能被其它驱动使用</a:t>
            </a:r>
            <a:r>
              <a:rPr lang="zh-CN" altLang="en-US" dirty="0" smtClean="0"/>
              <a:t>。</a:t>
            </a:r>
            <a:endParaRPr lang="en-US" altLang="zh-CN" dirty="0" smtClean="0"/>
          </a:p>
          <a:p>
            <a:r>
              <a:rPr lang="en-US" altLang="zh-CN" dirty="0" smtClean="0"/>
              <a:t>Linux</a:t>
            </a:r>
            <a:r>
              <a:rPr lang="zh-CN" altLang="en-US" dirty="0"/>
              <a:t>内核支持静态获取和动态获取设备号，下面以字符设备为例讲述设备号的获取与释放。</a:t>
            </a:r>
          </a:p>
        </p:txBody>
      </p:sp>
    </p:spTree>
    <p:extLst>
      <p:ext uri="{BB962C8B-B14F-4D97-AF65-F5344CB8AC3E}">
        <p14:creationId xmlns:p14="http://schemas.microsoft.com/office/powerpoint/2010/main" val="2422732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静态获取主设备号</a:t>
            </a:r>
          </a:p>
        </p:txBody>
      </p:sp>
      <p:sp>
        <p:nvSpPr>
          <p:cNvPr id="3" name="内容占位符 2"/>
          <p:cNvSpPr>
            <a:spLocks noGrp="1"/>
          </p:cNvSpPr>
          <p:nvPr>
            <p:ph idx="1"/>
          </p:nvPr>
        </p:nvSpPr>
        <p:spPr>
          <a:xfrm>
            <a:off x="685801" y="1780674"/>
            <a:ext cx="10131425" cy="4582025"/>
          </a:xfrm>
        </p:spPr>
        <p:txBody>
          <a:bodyPr>
            <a:normAutofit/>
          </a:bodyPr>
          <a:lstStyle/>
          <a:p>
            <a:r>
              <a:rPr lang="zh-CN" altLang="en-US" dirty="0" smtClean="0"/>
              <a:t>静态</a:t>
            </a:r>
            <a:r>
              <a:rPr lang="zh-CN" altLang="en-US" dirty="0"/>
              <a:t>设备号的方式适用于下列情况：</a:t>
            </a:r>
          </a:p>
          <a:p>
            <a:r>
              <a:rPr lang="en-US" altLang="zh-CN" dirty="0"/>
              <a:t>1</a:t>
            </a:r>
            <a:r>
              <a:rPr lang="zh-CN" altLang="en-US" dirty="0"/>
              <a:t>） 该驱动只在特定系统运行，且系统设备号使用情况明确；</a:t>
            </a:r>
          </a:p>
          <a:p>
            <a:r>
              <a:rPr lang="en-US" altLang="zh-CN" dirty="0"/>
              <a:t>2</a:t>
            </a:r>
            <a:r>
              <a:rPr lang="zh-CN" altLang="en-US" dirty="0"/>
              <a:t>） 系统应用所要求；如为了快速启动等。</a:t>
            </a:r>
          </a:p>
          <a:p>
            <a:r>
              <a:rPr lang="zh-CN" altLang="en-US" dirty="0"/>
              <a:t>如果要从系统获得几个或者几个既定的主设备号，可用</a:t>
            </a:r>
            <a:r>
              <a:rPr lang="en-US" altLang="zh-CN" dirty="0" err="1"/>
              <a:t>register_chrdev_region</a:t>
            </a:r>
            <a:r>
              <a:rPr lang="zh-CN" altLang="en-US" dirty="0"/>
              <a:t>函数来获取。该函数在</a:t>
            </a:r>
            <a:r>
              <a:rPr lang="en-US" altLang="zh-CN" dirty="0"/>
              <a:t>&lt;</a:t>
            </a:r>
            <a:r>
              <a:rPr lang="en-US" altLang="zh-CN" dirty="0" err="1"/>
              <a:t>linux</a:t>
            </a:r>
            <a:r>
              <a:rPr lang="en-US" altLang="zh-CN" dirty="0"/>
              <a:t>/</a:t>
            </a:r>
            <a:r>
              <a:rPr lang="en-US" altLang="zh-CN" dirty="0" err="1"/>
              <a:t>fs.h</a:t>
            </a:r>
            <a:r>
              <a:rPr lang="en-US" altLang="zh-CN" dirty="0"/>
              <a:t>&gt;</a:t>
            </a:r>
            <a:r>
              <a:rPr lang="zh-CN" altLang="en-US" dirty="0"/>
              <a:t>中声明，函数定义如下：</a:t>
            </a:r>
          </a:p>
          <a:p>
            <a:r>
              <a:rPr lang="en-US" altLang="zh-CN" dirty="0" err="1"/>
              <a:t>int</a:t>
            </a:r>
            <a:r>
              <a:rPr lang="en-US" altLang="zh-CN" dirty="0"/>
              <a:t> </a:t>
            </a:r>
            <a:r>
              <a:rPr lang="en-US" altLang="zh-CN" dirty="0" err="1"/>
              <a:t>register_chrdev_region</a:t>
            </a:r>
            <a:r>
              <a:rPr lang="en-US" altLang="zh-CN" dirty="0"/>
              <a:t>(</a:t>
            </a:r>
            <a:r>
              <a:rPr lang="en-US" altLang="zh-CN" dirty="0" err="1"/>
              <a:t>dev_t</a:t>
            </a:r>
            <a:r>
              <a:rPr lang="en-US" altLang="zh-CN" dirty="0"/>
              <a:t> </a:t>
            </a:r>
            <a:r>
              <a:rPr lang="en-US" altLang="zh-CN" dirty="0" err="1"/>
              <a:t>first,unsigned</a:t>
            </a:r>
            <a:r>
              <a:rPr lang="en-US" altLang="zh-CN" dirty="0"/>
              <a:t> </a:t>
            </a:r>
            <a:r>
              <a:rPr lang="en-US" altLang="zh-CN" dirty="0" err="1"/>
              <a:t>int</a:t>
            </a:r>
            <a:r>
              <a:rPr lang="en-US" altLang="zh-CN" dirty="0"/>
              <a:t> </a:t>
            </a:r>
            <a:r>
              <a:rPr lang="en-US" altLang="zh-CN" dirty="0" err="1"/>
              <a:t>count,char</a:t>
            </a:r>
            <a:r>
              <a:rPr lang="en-US" altLang="zh-CN" dirty="0"/>
              <a:t> *name);</a:t>
            </a:r>
          </a:p>
          <a:p>
            <a:r>
              <a:rPr lang="zh-CN" altLang="en-US" dirty="0"/>
              <a:t>这个函数可以向系统注册</a:t>
            </a:r>
            <a:r>
              <a:rPr lang="en-US" altLang="zh-CN" dirty="0"/>
              <a:t>1</a:t>
            </a:r>
            <a:r>
              <a:rPr lang="zh-CN" altLang="en-US" dirty="0"/>
              <a:t>个或者多个主设备号，</a:t>
            </a:r>
            <a:r>
              <a:rPr lang="en-US" altLang="zh-CN" dirty="0"/>
              <a:t>first</a:t>
            </a:r>
            <a:r>
              <a:rPr lang="zh-CN" altLang="en-US" dirty="0"/>
              <a:t>是起始编号，</a:t>
            </a:r>
            <a:r>
              <a:rPr lang="en-US" altLang="zh-CN" dirty="0"/>
              <a:t>count</a:t>
            </a:r>
            <a:r>
              <a:rPr lang="zh-CN" altLang="en-US" dirty="0"/>
              <a:t>是主设备号的数量，</a:t>
            </a:r>
            <a:r>
              <a:rPr lang="en-US" altLang="zh-CN" dirty="0"/>
              <a:t>name</a:t>
            </a:r>
            <a:r>
              <a:rPr lang="zh-CN" altLang="en-US" dirty="0"/>
              <a:t>则是设备名称。注册成功返回</a:t>
            </a:r>
            <a:r>
              <a:rPr lang="en-US" altLang="zh-CN" dirty="0"/>
              <a:t>0</a:t>
            </a:r>
            <a:r>
              <a:rPr lang="zh-CN" altLang="en-US" dirty="0"/>
              <a:t>，否则返回错误码。</a:t>
            </a:r>
          </a:p>
        </p:txBody>
      </p:sp>
    </p:spTree>
    <p:extLst>
      <p:ext uri="{BB962C8B-B14F-4D97-AF65-F5344CB8AC3E}">
        <p14:creationId xmlns:p14="http://schemas.microsoft.com/office/powerpoint/2010/main" val="3282078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1" y="381000"/>
            <a:ext cx="10131425" cy="1074821"/>
          </a:xfrm>
        </p:spPr>
        <p:txBody>
          <a:bodyPr/>
          <a:lstStyle/>
          <a:p>
            <a:r>
              <a:rPr lang="zh-CN" altLang="en-US" dirty="0" smtClean="0"/>
              <a:t>动态</a:t>
            </a:r>
            <a:r>
              <a:rPr lang="zh-CN" altLang="en-US" dirty="0"/>
              <a:t>获取主设备号</a:t>
            </a:r>
          </a:p>
        </p:txBody>
      </p:sp>
      <p:sp>
        <p:nvSpPr>
          <p:cNvPr id="3" name="内容占位符 2"/>
          <p:cNvSpPr>
            <a:spLocks noGrp="1"/>
          </p:cNvSpPr>
          <p:nvPr>
            <p:ph idx="1"/>
          </p:nvPr>
        </p:nvSpPr>
        <p:spPr>
          <a:xfrm>
            <a:off x="685801" y="1282700"/>
            <a:ext cx="10131425" cy="5118099"/>
          </a:xfrm>
        </p:spPr>
        <p:txBody>
          <a:bodyPr>
            <a:normAutofit/>
          </a:bodyPr>
          <a:lstStyle/>
          <a:p>
            <a:r>
              <a:rPr lang="zh-CN" altLang="en-US" dirty="0"/>
              <a:t>如果事先不知道设备的设备号，或者一个驱动可能在多个系统上运行，为了避免出现设备号冲突，必须采用动态设备号</a:t>
            </a:r>
            <a:r>
              <a:rPr lang="zh-CN" altLang="en-US" dirty="0" smtClean="0"/>
              <a:t>。</a:t>
            </a:r>
            <a:endParaRPr lang="en-US" altLang="zh-CN" dirty="0" smtClean="0"/>
          </a:p>
          <a:p>
            <a:r>
              <a:rPr lang="zh-CN" altLang="en-US" dirty="0" smtClean="0"/>
              <a:t>调用</a:t>
            </a:r>
            <a:r>
              <a:rPr lang="en-US" altLang="zh-CN" dirty="0" err="1"/>
              <a:t>alloc_chrdev_region</a:t>
            </a:r>
            <a:r>
              <a:rPr lang="zh-CN" altLang="en-US" dirty="0"/>
              <a:t>函数可以从系统获得一个或者多个主设备号。</a:t>
            </a:r>
            <a:r>
              <a:rPr lang="en-US" altLang="zh-CN" dirty="0" err="1"/>
              <a:t>alloc_chrdev_region</a:t>
            </a:r>
            <a:r>
              <a:rPr lang="zh-CN" altLang="en-US" dirty="0"/>
              <a:t>函数在</a:t>
            </a:r>
            <a:r>
              <a:rPr lang="en-US" altLang="zh-CN" dirty="0"/>
              <a:t>&lt;</a:t>
            </a:r>
            <a:r>
              <a:rPr lang="en-US" altLang="zh-CN" dirty="0" err="1"/>
              <a:t>linux</a:t>
            </a:r>
            <a:r>
              <a:rPr lang="en-US" altLang="zh-CN" dirty="0"/>
              <a:t>/</a:t>
            </a:r>
            <a:r>
              <a:rPr lang="en-US" altLang="zh-CN" dirty="0" err="1"/>
              <a:t>fs.h</a:t>
            </a:r>
            <a:r>
              <a:rPr lang="en-US" altLang="zh-CN" dirty="0"/>
              <a:t>&gt;</a:t>
            </a:r>
            <a:r>
              <a:rPr lang="zh-CN" altLang="en-US" dirty="0"/>
              <a:t>中定义：</a:t>
            </a:r>
          </a:p>
          <a:p>
            <a:r>
              <a:rPr lang="en-US" altLang="zh-CN" i="1" dirty="0" err="1">
                <a:solidFill>
                  <a:srgbClr val="FFFF00"/>
                </a:solidFill>
              </a:rPr>
              <a:t>alloc_chrdev_region</a:t>
            </a:r>
            <a:r>
              <a:rPr lang="en-US" altLang="zh-CN" i="1" dirty="0">
                <a:solidFill>
                  <a:srgbClr val="FFFF00"/>
                </a:solidFill>
              </a:rPr>
              <a:t>(</a:t>
            </a:r>
            <a:r>
              <a:rPr lang="en-US" altLang="zh-CN" i="1" dirty="0" err="1">
                <a:solidFill>
                  <a:srgbClr val="FFFF00"/>
                </a:solidFill>
              </a:rPr>
              <a:t>dev_t</a:t>
            </a:r>
            <a:r>
              <a:rPr lang="en-US" altLang="zh-CN" i="1" dirty="0">
                <a:solidFill>
                  <a:srgbClr val="FFFF00"/>
                </a:solidFill>
              </a:rPr>
              <a:t> *</a:t>
            </a:r>
            <a:r>
              <a:rPr lang="en-US" altLang="zh-CN" i="1" dirty="0" err="1">
                <a:solidFill>
                  <a:srgbClr val="FFFF00"/>
                </a:solidFill>
              </a:rPr>
              <a:t>dev,unsigned</a:t>
            </a:r>
            <a:r>
              <a:rPr lang="en-US" altLang="zh-CN" i="1" dirty="0">
                <a:solidFill>
                  <a:srgbClr val="FFFF00"/>
                </a:solidFill>
              </a:rPr>
              <a:t> </a:t>
            </a:r>
            <a:r>
              <a:rPr lang="en-US" altLang="zh-CN" i="1" dirty="0" err="1">
                <a:solidFill>
                  <a:srgbClr val="FFFF00"/>
                </a:solidFill>
              </a:rPr>
              <a:t>int</a:t>
            </a:r>
            <a:r>
              <a:rPr lang="en-US" altLang="zh-CN" i="1" dirty="0">
                <a:solidFill>
                  <a:srgbClr val="FFFF00"/>
                </a:solidFill>
              </a:rPr>
              <a:t> </a:t>
            </a:r>
            <a:r>
              <a:rPr lang="en-US" altLang="zh-CN" i="1" dirty="0" err="1">
                <a:solidFill>
                  <a:srgbClr val="FFFF00"/>
                </a:solidFill>
              </a:rPr>
              <a:t>firstminor,unsigned</a:t>
            </a:r>
            <a:r>
              <a:rPr lang="en-US" altLang="zh-CN" i="1" dirty="0">
                <a:solidFill>
                  <a:srgbClr val="FFFF00"/>
                </a:solidFill>
              </a:rPr>
              <a:t> </a:t>
            </a:r>
            <a:r>
              <a:rPr lang="en-US" altLang="zh-CN" i="1" dirty="0" err="1">
                <a:solidFill>
                  <a:srgbClr val="FFFF00"/>
                </a:solidFill>
              </a:rPr>
              <a:t>int</a:t>
            </a:r>
            <a:r>
              <a:rPr lang="en-US" altLang="zh-CN" i="1" dirty="0">
                <a:solidFill>
                  <a:srgbClr val="FFFF00"/>
                </a:solidFill>
              </a:rPr>
              <a:t> </a:t>
            </a:r>
            <a:r>
              <a:rPr lang="en-US" altLang="zh-CN" i="1" dirty="0" err="1">
                <a:solidFill>
                  <a:srgbClr val="FFFF00"/>
                </a:solidFill>
              </a:rPr>
              <a:t>count,char</a:t>
            </a:r>
            <a:r>
              <a:rPr lang="en-US" altLang="zh-CN" i="1" dirty="0">
                <a:solidFill>
                  <a:srgbClr val="FFFF00"/>
                </a:solidFill>
              </a:rPr>
              <a:t> *name);</a:t>
            </a:r>
          </a:p>
          <a:p>
            <a:r>
              <a:rPr lang="en-US" altLang="zh-CN" dirty="0" err="1"/>
              <a:t>alloc_chrdev_region</a:t>
            </a:r>
            <a:r>
              <a:rPr lang="zh-CN" altLang="en-US" dirty="0"/>
              <a:t>函数可以从系统动态获得一个或者多个主设备号。</a:t>
            </a:r>
            <a:r>
              <a:rPr lang="en-US" altLang="zh-CN" dirty="0"/>
              <a:t>dev</a:t>
            </a:r>
            <a:r>
              <a:rPr lang="zh-CN" altLang="en-US" dirty="0"/>
              <a:t>用于保存已经获得的编号范围的第一个值，</a:t>
            </a:r>
            <a:r>
              <a:rPr lang="en-US" altLang="zh-CN" dirty="0" err="1"/>
              <a:t>firstminor</a:t>
            </a:r>
            <a:r>
              <a:rPr lang="zh-CN" altLang="en-US" dirty="0"/>
              <a:t>是第一个次设备号，通常是</a:t>
            </a:r>
            <a:r>
              <a:rPr lang="en-US" altLang="zh-CN" dirty="0"/>
              <a:t>0</a:t>
            </a:r>
            <a:r>
              <a:rPr lang="zh-CN" altLang="en-US" dirty="0"/>
              <a:t>，</a:t>
            </a:r>
            <a:r>
              <a:rPr lang="en-US" altLang="zh-CN" dirty="0"/>
              <a:t>count</a:t>
            </a:r>
            <a:r>
              <a:rPr lang="zh-CN" altLang="en-US" dirty="0"/>
              <a:t>是获得的编号数量，</a:t>
            </a:r>
            <a:r>
              <a:rPr lang="en-US" altLang="zh-CN" dirty="0"/>
              <a:t>name</a:t>
            </a:r>
            <a:r>
              <a:rPr lang="zh-CN" altLang="en-US" dirty="0"/>
              <a:t>是设备名称。</a:t>
            </a:r>
          </a:p>
          <a:p>
            <a:r>
              <a:rPr lang="zh-CN" altLang="en-US" dirty="0"/>
              <a:t>动态获取得到的设备号，一定要用一个全局变量保存下来，以便卸载使用，否则该设备号将不能被释放。</a:t>
            </a:r>
          </a:p>
        </p:txBody>
      </p:sp>
    </p:spTree>
    <p:extLst>
      <p:ext uri="{BB962C8B-B14F-4D97-AF65-F5344CB8AC3E}">
        <p14:creationId xmlns:p14="http://schemas.microsoft.com/office/powerpoint/2010/main" val="1560227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1780674"/>
            <a:ext cx="10131425" cy="4569325"/>
          </a:xfrm>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一个</a:t>
            </a:r>
            <a:r>
              <a:rPr lang="zh-CN" altLang="en-US" dirty="0"/>
              <a:t>设备号一旦被系统分配，就会出现在</a:t>
            </a:r>
            <a:r>
              <a:rPr lang="en-US" altLang="zh-CN" dirty="0"/>
              <a:t>/proc/devices</a:t>
            </a:r>
            <a:r>
              <a:rPr lang="zh-CN" altLang="en-US" dirty="0"/>
              <a:t>文件中。为了使用方便，除非特殊情况，请尽量采用动态分配设备号。</a:t>
            </a:r>
          </a:p>
        </p:txBody>
      </p:sp>
      <p:pic>
        <p:nvPicPr>
          <p:cNvPr id="4" name="图片 3"/>
          <p:cNvPicPr>
            <a:picLocks noChangeAspect="1"/>
          </p:cNvPicPr>
          <p:nvPr/>
        </p:nvPicPr>
        <p:blipFill>
          <a:blip r:embed="rId2"/>
          <a:stretch>
            <a:fillRect/>
          </a:stretch>
        </p:blipFill>
        <p:spPr>
          <a:xfrm>
            <a:off x="118842" y="609600"/>
            <a:ext cx="12408838" cy="4082926"/>
          </a:xfrm>
          <a:prstGeom prst="rect">
            <a:avLst/>
          </a:prstGeom>
        </p:spPr>
      </p:pic>
    </p:spTree>
    <p:extLst>
      <p:ext uri="{BB962C8B-B14F-4D97-AF65-F5344CB8AC3E}">
        <p14:creationId xmlns:p14="http://schemas.microsoft.com/office/powerpoint/2010/main" val="3611527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a:t>
            </a:r>
            <a:r>
              <a:rPr lang="en-US" altLang="zh-CN" b="1" dirty="0"/>
              <a:t>3</a:t>
            </a:r>
            <a:r>
              <a:rPr lang="zh-CN" altLang="en-US" dirty="0"/>
              <a:t>）释放设备号</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设备注销的时候必须释放占用的主设备号，</a:t>
            </a:r>
            <a:r>
              <a:rPr lang="zh-CN" altLang="en-US" dirty="0" smtClean="0"/>
              <a:t>调用</a:t>
            </a:r>
            <a:endParaRPr lang="en-US" altLang="zh-CN" dirty="0" smtClean="0"/>
          </a:p>
          <a:p>
            <a:endParaRPr lang="en-US" altLang="zh-CN" dirty="0" smtClean="0"/>
          </a:p>
          <a:p>
            <a:r>
              <a:rPr lang="en-US" altLang="zh-CN" dirty="0" err="1" smtClean="0"/>
              <a:t>unregister_chrdev_region</a:t>
            </a:r>
            <a:r>
              <a:rPr lang="zh-CN" altLang="en-US" dirty="0"/>
              <a:t>可以释放设备号。函数原型</a:t>
            </a:r>
            <a:r>
              <a:rPr lang="zh-CN" altLang="en-US" dirty="0" smtClean="0"/>
              <a:t>：</a:t>
            </a:r>
            <a:endParaRPr lang="en-US" altLang="zh-CN" dirty="0" smtClean="0"/>
          </a:p>
          <a:p>
            <a:endParaRPr lang="zh-CN" altLang="en-US" dirty="0"/>
          </a:p>
          <a:p>
            <a:r>
              <a:rPr lang="en-US" altLang="zh-CN" dirty="0">
                <a:solidFill>
                  <a:srgbClr val="FFFF00"/>
                </a:solidFill>
              </a:rPr>
              <a:t>void </a:t>
            </a:r>
            <a:r>
              <a:rPr lang="en-US" altLang="zh-CN" dirty="0" err="1">
                <a:solidFill>
                  <a:srgbClr val="FFFF00"/>
                </a:solidFill>
              </a:rPr>
              <a:t>unregister_chrdev_region</a:t>
            </a:r>
            <a:r>
              <a:rPr lang="en-US" altLang="zh-CN" dirty="0">
                <a:solidFill>
                  <a:srgbClr val="FFFF00"/>
                </a:solidFill>
              </a:rPr>
              <a:t>(</a:t>
            </a:r>
            <a:r>
              <a:rPr lang="en-US" altLang="zh-CN" dirty="0" err="1">
                <a:solidFill>
                  <a:srgbClr val="FFFF00"/>
                </a:solidFill>
              </a:rPr>
              <a:t>dev_tfrom</a:t>
            </a:r>
            <a:r>
              <a:rPr lang="en-US" altLang="zh-CN" dirty="0">
                <a:solidFill>
                  <a:srgbClr val="FFFF00"/>
                </a:solidFill>
              </a:rPr>
              <a:t>, </a:t>
            </a:r>
            <a:r>
              <a:rPr lang="en-US" altLang="zh-CN" dirty="0" err="1">
                <a:solidFill>
                  <a:srgbClr val="FFFF00"/>
                </a:solidFill>
              </a:rPr>
              <a:t>unsignedcount</a:t>
            </a:r>
            <a:r>
              <a:rPr lang="en-US" altLang="zh-CN" dirty="0">
                <a:solidFill>
                  <a:srgbClr val="FFFF00"/>
                </a:solidFill>
              </a:rPr>
              <a:t>);</a:t>
            </a:r>
            <a:endParaRPr lang="zh-CN" altLang="en-US" dirty="0">
              <a:solidFill>
                <a:srgbClr val="FFFF00"/>
              </a:solidFill>
            </a:endParaRPr>
          </a:p>
        </p:txBody>
      </p:sp>
    </p:spTree>
    <p:extLst>
      <p:ext uri="{BB962C8B-B14F-4D97-AF65-F5344CB8AC3E}">
        <p14:creationId xmlns:p14="http://schemas.microsoft.com/office/powerpoint/2010/main" val="4102339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设备的注册和</a:t>
            </a:r>
            <a:r>
              <a:rPr lang="zh-CN" altLang="en-US" dirty="0" smtClean="0"/>
              <a:t>注销</a:t>
            </a:r>
            <a:endParaRPr lang="zh-CN" altLang="en-US" dirty="0"/>
          </a:p>
        </p:txBody>
      </p:sp>
      <p:sp>
        <p:nvSpPr>
          <p:cNvPr id="3" name="内容占位符 2"/>
          <p:cNvSpPr>
            <a:spLocks noGrp="1"/>
          </p:cNvSpPr>
          <p:nvPr>
            <p:ph idx="1"/>
          </p:nvPr>
        </p:nvSpPr>
        <p:spPr>
          <a:xfrm>
            <a:off x="685801" y="1498600"/>
            <a:ext cx="10131425" cy="4889499"/>
          </a:xfrm>
        </p:spPr>
        <p:txBody>
          <a:bodyPr>
            <a:normAutofit/>
          </a:bodyPr>
          <a:lstStyle/>
          <a:p>
            <a:r>
              <a:rPr lang="en-US" altLang="zh-CN" dirty="0"/>
              <a:t>2.6</a:t>
            </a:r>
            <a:r>
              <a:rPr lang="zh-CN" altLang="en-US" dirty="0"/>
              <a:t>内核用</a:t>
            </a:r>
            <a:r>
              <a:rPr lang="en-US" altLang="zh-CN" dirty="0" err="1"/>
              <a:t>cdev</a:t>
            </a:r>
            <a:r>
              <a:rPr lang="zh-CN" altLang="en-US" dirty="0"/>
              <a:t>数据结构来描述字符设备，</a:t>
            </a:r>
            <a:r>
              <a:rPr lang="en-US" altLang="zh-CN" dirty="0" err="1"/>
              <a:t>cdev</a:t>
            </a:r>
            <a:r>
              <a:rPr lang="zh-CN" altLang="en-US" dirty="0"/>
              <a:t>在</a:t>
            </a:r>
            <a:r>
              <a:rPr lang="en-US" altLang="zh-CN" dirty="0"/>
              <a:t>&lt;</a:t>
            </a:r>
            <a:r>
              <a:rPr lang="en-US" altLang="zh-CN" dirty="0" err="1"/>
              <a:t>linux</a:t>
            </a:r>
            <a:r>
              <a:rPr lang="en-US" altLang="zh-CN" dirty="0"/>
              <a:t>/</a:t>
            </a:r>
            <a:r>
              <a:rPr lang="en-US" altLang="zh-CN" dirty="0" err="1"/>
              <a:t>cdev.h</a:t>
            </a:r>
            <a:r>
              <a:rPr lang="en-US" altLang="zh-CN" dirty="0"/>
              <a:t>&gt;</a:t>
            </a:r>
            <a:r>
              <a:rPr lang="zh-CN" altLang="en-US" dirty="0"/>
              <a:t>中定义，如程序清单</a:t>
            </a:r>
            <a:r>
              <a:rPr lang="en-US" altLang="zh-CN" dirty="0"/>
              <a:t>2.8</a:t>
            </a:r>
            <a:r>
              <a:rPr lang="zh-CN" altLang="en-US" dirty="0"/>
              <a:t>所示</a:t>
            </a:r>
            <a:r>
              <a:rPr lang="zh-CN" altLang="en-US" dirty="0" smtClean="0"/>
              <a:t>。</a:t>
            </a:r>
            <a:endParaRPr lang="en-US" altLang="zh-CN" dirty="0"/>
          </a:p>
          <a:p>
            <a:r>
              <a:rPr lang="en-US" altLang="zh-CN" dirty="0" err="1" smtClean="0"/>
              <a:t>struct</a:t>
            </a:r>
            <a:r>
              <a:rPr lang="en-US" altLang="zh-CN" dirty="0" smtClean="0"/>
              <a:t> </a:t>
            </a:r>
            <a:r>
              <a:rPr lang="en-US" altLang="zh-CN" dirty="0" err="1"/>
              <a:t>cdev</a:t>
            </a:r>
            <a:r>
              <a:rPr lang="en-US" altLang="zh-CN" dirty="0"/>
              <a:t> </a:t>
            </a:r>
            <a:r>
              <a:rPr lang="en-US" altLang="zh-CN" dirty="0" smtClean="0"/>
              <a:t>{</a:t>
            </a:r>
          </a:p>
          <a:p>
            <a:pPr lvl="1"/>
            <a:r>
              <a:rPr lang="en-US" altLang="zh-CN" dirty="0" err="1" smtClean="0"/>
              <a:t>struct</a:t>
            </a:r>
            <a:r>
              <a:rPr lang="en-US" altLang="zh-CN" dirty="0" smtClean="0"/>
              <a:t> </a:t>
            </a:r>
            <a:r>
              <a:rPr lang="en-US" altLang="zh-CN" dirty="0" err="1"/>
              <a:t>kobject</a:t>
            </a:r>
            <a:r>
              <a:rPr lang="en-US" altLang="zh-CN" dirty="0"/>
              <a:t> </a:t>
            </a:r>
            <a:r>
              <a:rPr lang="en-US" altLang="zh-CN" dirty="0" err="1" smtClean="0"/>
              <a:t>kobj</a:t>
            </a:r>
            <a:r>
              <a:rPr lang="en-US" altLang="zh-CN" dirty="0" smtClean="0"/>
              <a:t>;</a:t>
            </a:r>
          </a:p>
          <a:p>
            <a:pPr lvl="1"/>
            <a:r>
              <a:rPr lang="en-US" altLang="zh-CN" dirty="0" err="1" smtClean="0"/>
              <a:t>struct</a:t>
            </a:r>
            <a:r>
              <a:rPr lang="en-US" altLang="zh-CN" dirty="0" smtClean="0"/>
              <a:t> </a:t>
            </a:r>
            <a:r>
              <a:rPr lang="en-US" altLang="zh-CN" dirty="0"/>
              <a:t>module *owner</a:t>
            </a:r>
            <a:r>
              <a:rPr lang="en-US" altLang="zh-CN" dirty="0" smtClean="0"/>
              <a:t>;</a:t>
            </a:r>
          </a:p>
          <a:p>
            <a:pPr lvl="1"/>
            <a:r>
              <a:rPr lang="en-US" altLang="zh-CN" dirty="0" err="1" smtClean="0"/>
              <a:t>const</a:t>
            </a:r>
            <a:r>
              <a:rPr lang="en-US" altLang="zh-CN" dirty="0" smtClean="0"/>
              <a:t> </a:t>
            </a:r>
            <a:r>
              <a:rPr lang="en-US" altLang="zh-CN" dirty="0" err="1"/>
              <a:t>struct</a:t>
            </a:r>
            <a:r>
              <a:rPr lang="en-US" altLang="zh-CN" dirty="0"/>
              <a:t> </a:t>
            </a:r>
            <a:r>
              <a:rPr lang="en-US" altLang="zh-CN" dirty="0" err="1"/>
              <a:t>file_operations</a:t>
            </a:r>
            <a:r>
              <a:rPr lang="en-US" altLang="zh-CN" dirty="0"/>
              <a:t> *</a:t>
            </a:r>
            <a:r>
              <a:rPr lang="en-US" altLang="zh-CN" dirty="0" err="1"/>
              <a:t>ops;struct</a:t>
            </a:r>
            <a:r>
              <a:rPr lang="en-US" altLang="zh-CN" dirty="0"/>
              <a:t> </a:t>
            </a:r>
            <a:r>
              <a:rPr lang="en-US" altLang="zh-CN" dirty="0" err="1"/>
              <a:t>list_head</a:t>
            </a:r>
            <a:r>
              <a:rPr lang="en-US" altLang="zh-CN" dirty="0"/>
              <a:t> list</a:t>
            </a:r>
            <a:r>
              <a:rPr lang="en-US" altLang="zh-CN" dirty="0" smtClean="0"/>
              <a:t>;</a:t>
            </a:r>
          </a:p>
          <a:p>
            <a:pPr lvl="1"/>
            <a:r>
              <a:rPr lang="en-US" altLang="zh-CN" dirty="0" err="1" smtClean="0"/>
              <a:t>dev_t</a:t>
            </a:r>
            <a:r>
              <a:rPr lang="en-US" altLang="zh-CN" dirty="0" smtClean="0"/>
              <a:t> </a:t>
            </a:r>
            <a:r>
              <a:rPr lang="en-US" altLang="zh-CN" dirty="0"/>
              <a:t>dev</a:t>
            </a:r>
            <a:r>
              <a:rPr lang="en-US" altLang="zh-CN" dirty="0" smtClean="0"/>
              <a:t>;</a:t>
            </a:r>
          </a:p>
          <a:p>
            <a:pPr lvl="1"/>
            <a:r>
              <a:rPr lang="en-US" altLang="zh-CN" dirty="0"/>
              <a:t>unsigned </a:t>
            </a:r>
            <a:r>
              <a:rPr lang="en-US" altLang="zh-CN" dirty="0" err="1"/>
              <a:t>int</a:t>
            </a:r>
            <a:r>
              <a:rPr lang="en-US" altLang="zh-CN" dirty="0"/>
              <a:t> count</a:t>
            </a:r>
            <a:r>
              <a:rPr lang="en-US" altLang="zh-CN" dirty="0" smtClean="0"/>
              <a:t>;</a:t>
            </a:r>
          </a:p>
          <a:p>
            <a:pPr marL="457200" lvl="1" indent="0">
              <a:buNone/>
            </a:pPr>
            <a:r>
              <a:rPr lang="en-US" altLang="zh-CN" dirty="0" smtClean="0"/>
              <a:t>};</a:t>
            </a:r>
            <a:endParaRPr lang="en-US" altLang="zh-CN" dirty="0"/>
          </a:p>
        </p:txBody>
      </p:sp>
    </p:spTree>
    <p:extLst>
      <p:ext uri="{BB962C8B-B14F-4D97-AF65-F5344CB8AC3E}">
        <p14:creationId xmlns:p14="http://schemas.microsoft.com/office/powerpoint/2010/main" val="1926355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Cdev</a:t>
            </a:r>
            <a:r>
              <a:rPr lang="zh-CN" altLang="en-US" dirty="0" smtClean="0"/>
              <a:t>数据结构说明</a:t>
            </a:r>
            <a:endParaRPr lang="zh-CN" altLang="en-US" dirty="0"/>
          </a:p>
        </p:txBody>
      </p:sp>
      <p:sp>
        <p:nvSpPr>
          <p:cNvPr id="3" name="内容占位符 2"/>
          <p:cNvSpPr>
            <a:spLocks noGrp="1"/>
          </p:cNvSpPr>
          <p:nvPr>
            <p:ph idx="1"/>
          </p:nvPr>
        </p:nvSpPr>
        <p:spPr>
          <a:xfrm>
            <a:off x="685801" y="1780675"/>
            <a:ext cx="10131425" cy="4010526"/>
          </a:xfrm>
        </p:spPr>
        <p:txBody>
          <a:bodyPr/>
          <a:lstStyle/>
          <a:p>
            <a:r>
              <a:rPr lang="en-US" altLang="zh-CN" dirty="0" err="1"/>
              <a:t>kobj</a:t>
            </a:r>
            <a:r>
              <a:rPr lang="zh-CN" altLang="en-US" dirty="0"/>
              <a:t>是</a:t>
            </a:r>
            <a:r>
              <a:rPr lang="en-US" altLang="zh-CN" dirty="0"/>
              <a:t>2.6</a:t>
            </a:r>
            <a:r>
              <a:rPr lang="zh-CN" altLang="en-US" dirty="0"/>
              <a:t>内核设备模型的基本结构，</a:t>
            </a:r>
            <a:r>
              <a:rPr lang="en-US" altLang="zh-CN" dirty="0" err="1"/>
              <a:t>cdev</a:t>
            </a:r>
            <a:r>
              <a:rPr lang="zh-CN" altLang="en-US" dirty="0"/>
              <a:t>可以被设备模型管理；</a:t>
            </a:r>
          </a:p>
          <a:p>
            <a:r>
              <a:rPr lang="en-US" altLang="zh-CN" dirty="0"/>
              <a:t>owner</a:t>
            </a:r>
            <a:r>
              <a:rPr lang="zh-CN" altLang="en-US" dirty="0"/>
              <a:t>表示所属对象，一般设置为</a:t>
            </a:r>
            <a:r>
              <a:rPr lang="en-US" altLang="zh-CN" dirty="0"/>
              <a:t>THIS_MODULE</a:t>
            </a:r>
            <a:r>
              <a:rPr lang="zh-CN" altLang="en-US" dirty="0"/>
              <a:t>；</a:t>
            </a:r>
          </a:p>
          <a:p>
            <a:r>
              <a:rPr lang="en-US" altLang="zh-CN" dirty="0"/>
              <a:t>ops</a:t>
            </a:r>
            <a:r>
              <a:rPr lang="zh-CN" altLang="en-US" dirty="0"/>
              <a:t>是与设备相关联的操作方法；</a:t>
            </a:r>
          </a:p>
          <a:p>
            <a:r>
              <a:rPr lang="en-US" altLang="zh-CN" dirty="0"/>
              <a:t>dev</a:t>
            </a:r>
            <a:r>
              <a:rPr lang="zh-CN" altLang="en-US" dirty="0"/>
              <a:t>是</a:t>
            </a:r>
            <a:r>
              <a:rPr lang="en-US" altLang="zh-CN" dirty="0"/>
              <a:t>2.6</a:t>
            </a:r>
            <a:r>
              <a:rPr lang="zh-CN" altLang="en-US" dirty="0"/>
              <a:t>内核中设备的设备号。</a:t>
            </a:r>
          </a:p>
          <a:p>
            <a:r>
              <a:rPr lang="zh-CN" altLang="en-US" dirty="0"/>
              <a:t>使用</a:t>
            </a:r>
            <a:r>
              <a:rPr lang="en-US" altLang="zh-CN" dirty="0" err="1"/>
              <a:t>cdev</a:t>
            </a:r>
            <a:r>
              <a:rPr lang="zh-CN" altLang="en-US" dirty="0"/>
              <a:t>大体步骤是先分配</a:t>
            </a:r>
            <a:r>
              <a:rPr lang="en-US" altLang="zh-CN" dirty="0" err="1"/>
              <a:t>cdev</a:t>
            </a:r>
            <a:r>
              <a:rPr lang="zh-CN" altLang="en-US" dirty="0"/>
              <a:t>结构，然后初始化，最后往系统添加，如果不再需要，可以从系统中删除。</a:t>
            </a:r>
          </a:p>
        </p:txBody>
      </p:sp>
    </p:spTree>
    <p:extLst>
      <p:ext uri="{BB962C8B-B14F-4D97-AF65-F5344CB8AC3E}">
        <p14:creationId xmlns:p14="http://schemas.microsoft.com/office/powerpoint/2010/main" val="3586387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err="1"/>
              <a:t>cdev</a:t>
            </a:r>
            <a:r>
              <a:rPr lang="zh-CN" altLang="en-US" dirty="0" smtClean="0"/>
              <a:t>结构</a:t>
            </a:r>
            <a:endParaRPr lang="zh-CN" altLang="en-US" dirty="0"/>
          </a:p>
        </p:txBody>
      </p:sp>
      <p:sp>
        <p:nvSpPr>
          <p:cNvPr id="3" name="内容占位符 2"/>
          <p:cNvSpPr>
            <a:spLocks noGrp="1"/>
          </p:cNvSpPr>
          <p:nvPr>
            <p:ph idx="1"/>
          </p:nvPr>
        </p:nvSpPr>
        <p:spPr/>
        <p:txBody>
          <a:bodyPr/>
          <a:lstStyle/>
          <a:p>
            <a:r>
              <a:rPr lang="zh-CN" altLang="en-US" dirty="0"/>
              <a:t>（</a:t>
            </a:r>
            <a:r>
              <a:rPr lang="en-US" altLang="zh-CN" b="1" dirty="0"/>
              <a:t>1</a:t>
            </a:r>
            <a:r>
              <a:rPr lang="zh-CN" altLang="en-US" dirty="0"/>
              <a:t>）分配</a:t>
            </a:r>
            <a:r>
              <a:rPr lang="en-US" altLang="zh-CN" b="1" dirty="0" err="1"/>
              <a:t>cdev</a:t>
            </a:r>
            <a:r>
              <a:rPr lang="zh-CN" altLang="en-US" dirty="0"/>
              <a:t>结构</a:t>
            </a:r>
          </a:p>
          <a:p>
            <a:r>
              <a:rPr lang="zh-CN" altLang="en-US" dirty="0"/>
              <a:t>在注册设备之前，必须分配并注册一个或者多个</a:t>
            </a:r>
            <a:r>
              <a:rPr lang="en-US" altLang="zh-CN" dirty="0" err="1"/>
              <a:t>cdev</a:t>
            </a:r>
            <a:r>
              <a:rPr lang="zh-CN" altLang="en-US" dirty="0"/>
              <a:t>结构，可用</a:t>
            </a:r>
            <a:r>
              <a:rPr lang="en-US" altLang="zh-CN" dirty="0" err="1"/>
              <a:t>cdev_alloc</a:t>
            </a:r>
            <a:r>
              <a:rPr lang="zh-CN" altLang="en-US" dirty="0"/>
              <a:t>实现，如：</a:t>
            </a:r>
          </a:p>
          <a:p>
            <a:r>
              <a:rPr lang="en-US" altLang="zh-CN" dirty="0" err="1"/>
              <a:t>struct</a:t>
            </a:r>
            <a:r>
              <a:rPr lang="en-US" altLang="zh-CN" dirty="0"/>
              <a:t> </a:t>
            </a:r>
            <a:r>
              <a:rPr lang="en-US" altLang="zh-CN" dirty="0" err="1"/>
              <a:t>cdev</a:t>
            </a:r>
            <a:r>
              <a:rPr lang="en-US" altLang="zh-CN" dirty="0"/>
              <a:t> *</a:t>
            </a:r>
            <a:r>
              <a:rPr lang="en-US" altLang="zh-CN" dirty="0" err="1"/>
              <a:t>char_cdev</a:t>
            </a:r>
            <a:r>
              <a:rPr lang="en-US" altLang="zh-CN" dirty="0"/>
              <a:t> = </a:t>
            </a:r>
            <a:r>
              <a:rPr lang="en-US" altLang="zh-CN" dirty="0" err="1"/>
              <a:t>cdev_alloc</a:t>
            </a:r>
            <a:r>
              <a:rPr lang="en-US" altLang="zh-CN" dirty="0"/>
              <a:t>();   /* </a:t>
            </a:r>
            <a:r>
              <a:rPr lang="zh-CN" altLang="en-US" dirty="0"/>
              <a:t>分配</a:t>
            </a:r>
            <a:r>
              <a:rPr lang="en-US" altLang="zh-CN" dirty="0" err="1"/>
              <a:t>char_cdev</a:t>
            </a:r>
            <a:r>
              <a:rPr lang="zh-CN" altLang="en-US" dirty="0"/>
              <a:t>结构*</a:t>
            </a:r>
            <a:r>
              <a:rPr lang="en-US" altLang="zh-CN" dirty="0"/>
              <a:t>/</a:t>
            </a:r>
          </a:p>
          <a:p>
            <a:r>
              <a:rPr lang="zh-CN" altLang="en-US" dirty="0"/>
              <a:t>（</a:t>
            </a:r>
            <a:r>
              <a:rPr lang="en-US" altLang="zh-CN" b="1" dirty="0"/>
              <a:t>2</a:t>
            </a:r>
            <a:r>
              <a:rPr lang="zh-CN" altLang="en-US" dirty="0"/>
              <a:t>）初始化</a:t>
            </a:r>
            <a:r>
              <a:rPr lang="en-US" altLang="zh-CN" b="1" dirty="0" err="1"/>
              <a:t>cdev</a:t>
            </a:r>
            <a:r>
              <a:rPr lang="zh-CN" altLang="en-US" dirty="0"/>
              <a:t>结构</a:t>
            </a:r>
          </a:p>
          <a:p>
            <a:r>
              <a:rPr lang="zh-CN" altLang="en-US" dirty="0"/>
              <a:t>初始化</a:t>
            </a:r>
            <a:r>
              <a:rPr lang="en-US" altLang="zh-CN" dirty="0" err="1"/>
              <a:t>cdev</a:t>
            </a:r>
            <a:r>
              <a:rPr lang="zh-CN" altLang="en-US" dirty="0"/>
              <a:t>结构通过调用</a:t>
            </a:r>
            <a:r>
              <a:rPr lang="en-US" altLang="zh-CN" dirty="0" err="1"/>
              <a:t>cdev_init</a:t>
            </a:r>
            <a:r>
              <a:rPr lang="en-US" altLang="zh-CN" dirty="0"/>
              <a:t>()</a:t>
            </a:r>
            <a:r>
              <a:rPr lang="zh-CN" altLang="en-US" dirty="0"/>
              <a:t>实现，</a:t>
            </a:r>
            <a:r>
              <a:rPr lang="en-US" altLang="zh-CN" dirty="0" err="1"/>
              <a:t>cdev_init</a:t>
            </a:r>
            <a:r>
              <a:rPr lang="en-US" altLang="zh-CN" dirty="0"/>
              <a:t>()</a:t>
            </a:r>
            <a:r>
              <a:rPr lang="zh-CN" altLang="en-US" dirty="0"/>
              <a:t>函数原型：</a:t>
            </a:r>
          </a:p>
          <a:p>
            <a:r>
              <a:rPr lang="en-US" altLang="zh-CN" dirty="0"/>
              <a:t>void </a:t>
            </a:r>
            <a:r>
              <a:rPr lang="en-US" altLang="zh-CN" dirty="0" err="1"/>
              <a:t>cdev_init</a:t>
            </a:r>
            <a:r>
              <a:rPr lang="en-US" altLang="zh-CN" dirty="0"/>
              <a:t>(</a:t>
            </a:r>
            <a:r>
              <a:rPr lang="en-US" altLang="zh-CN" dirty="0" err="1"/>
              <a:t>struct</a:t>
            </a:r>
            <a:r>
              <a:rPr lang="en-US" altLang="zh-CN" dirty="0"/>
              <a:t> </a:t>
            </a:r>
            <a:r>
              <a:rPr lang="en-US" altLang="zh-CN" dirty="0" err="1"/>
              <a:t>cdev</a:t>
            </a:r>
            <a:r>
              <a:rPr lang="en-US" altLang="zh-CN" dirty="0"/>
              <a:t> *</a:t>
            </a:r>
            <a:r>
              <a:rPr lang="en-US" altLang="zh-CN" dirty="0" err="1"/>
              <a:t>cdev</a:t>
            </a:r>
            <a:r>
              <a:rPr lang="en-US" altLang="zh-CN" dirty="0"/>
              <a:t>, </a:t>
            </a:r>
            <a:r>
              <a:rPr lang="en-US" altLang="zh-CN" dirty="0" err="1"/>
              <a:t>const</a:t>
            </a:r>
            <a:r>
              <a:rPr lang="en-US" altLang="zh-CN" dirty="0"/>
              <a:t> </a:t>
            </a:r>
            <a:r>
              <a:rPr lang="en-US" altLang="zh-CN" dirty="0" err="1"/>
              <a:t>struct</a:t>
            </a:r>
            <a:r>
              <a:rPr lang="en-US" altLang="zh-CN" dirty="0"/>
              <a:t> </a:t>
            </a:r>
            <a:r>
              <a:rPr lang="en-US" altLang="zh-CN" dirty="0" err="1"/>
              <a:t>file_operations</a:t>
            </a:r>
            <a:r>
              <a:rPr lang="en-US" altLang="zh-CN" dirty="0"/>
              <a:t> *fops)</a:t>
            </a:r>
            <a:endParaRPr lang="zh-CN" altLang="en-US" dirty="0"/>
          </a:p>
        </p:txBody>
      </p:sp>
    </p:spTree>
    <p:extLst>
      <p:ext uri="{BB962C8B-B14F-4D97-AF65-F5344CB8AC3E}">
        <p14:creationId xmlns:p14="http://schemas.microsoft.com/office/powerpoint/2010/main" val="376948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无操作系统时的设备驱动</a:t>
            </a:r>
            <a:endParaRPr kumimoji="1" lang="zh-CN" altLang="en-US" dirty="0"/>
          </a:p>
        </p:txBody>
      </p:sp>
      <p:sp>
        <p:nvSpPr>
          <p:cNvPr id="3" name="内容占位符 2"/>
          <p:cNvSpPr>
            <a:spLocks noGrp="1"/>
          </p:cNvSpPr>
          <p:nvPr>
            <p:ph idx="1"/>
          </p:nvPr>
        </p:nvSpPr>
        <p:spPr/>
        <p:txBody>
          <a:bodyPr>
            <a:normAutofit/>
          </a:bodyPr>
          <a:lstStyle/>
          <a:p>
            <a:r>
              <a:rPr lang="zh-CN" altLang="en-US" dirty="0"/>
              <a:t> 在许多情况下，操作系统都不必</a:t>
            </a:r>
            <a:r>
              <a:rPr lang="zh-CN" altLang="en-US" dirty="0" smtClean="0"/>
              <a:t>存在</a:t>
            </a:r>
            <a:r>
              <a:rPr lang="zh-CN" altLang="en-US" dirty="0"/>
              <a:t>。对于功能比较单一、控制并不复杂的系统，譬如</a:t>
            </a:r>
            <a:r>
              <a:rPr lang="en-US" altLang="zh-CN" dirty="0"/>
              <a:t>ASIC </a:t>
            </a:r>
            <a:r>
              <a:rPr lang="zh-CN" altLang="en-US" dirty="0"/>
              <a:t> 内部、公交车的刷卡机、电冰箱</a:t>
            </a:r>
            <a:r>
              <a:rPr lang="zh-CN" altLang="en-US" dirty="0" smtClean="0"/>
              <a:t>、微波炉</a:t>
            </a:r>
            <a:r>
              <a:rPr lang="zh-CN" altLang="en-US" dirty="0"/>
              <a:t>、简单的手机和小灵通等，并不需要多任务调度、文件系统、内存管理等复杂功能</a:t>
            </a:r>
            <a:r>
              <a:rPr lang="zh-CN" altLang="en-US" dirty="0" smtClean="0"/>
              <a:t>，用</a:t>
            </a:r>
            <a:r>
              <a:rPr lang="zh-CN" altLang="en-US" dirty="0"/>
              <a:t>单任务架构完全可以良好地支持它们的工作</a:t>
            </a:r>
            <a:r>
              <a:rPr lang="zh-CN" altLang="en-US" dirty="0" smtClean="0"/>
              <a:t>。</a:t>
            </a:r>
          </a:p>
          <a:p>
            <a:r>
              <a:rPr lang="zh-CN" altLang="en-US" dirty="0" smtClean="0"/>
              <a:t>一</a:t>
            </a:r>
            <a:r>
              <a:rPr lang="zh-CN" altLang="en-US" dirty="0"/>
              <a:t>个无限循环中夹杂着对设备中断的检测</a:t>
            </a:r>
            <a:r>
              <a:rPr lang="zh-CN" altLang="en-US" dirty="0" smtClean="0"/>
              <a:t>或者</a:t>
            </a:r>
            <a:r>
              <a:rPr lang="zh-CN" altLang="en-US" dirty="0"/>
              <a:t>对设备的轮询是这种系统中软件的典型</a:t>
            </a:r>
            <a:r>
              <a:rPr lang="zh-CN" altLang="en-US" dirty="0" smtClean="0"/>
              <a:t>架构。</a:t>
            </a:r>
            <a:r>
              <a:rPr lang="zh-CN" altLang="en-US" dirty="0"/>
              <a:t> </a:t>
            </a:r>
            <a:endParaRPr lang="zh-CN" altLang="en-US" dirty="0" smtClean="0"/>
          </a:p>
          <a:p>
            <a:r>
              <a:rPr lang="zh-CN" altLang="en-US" dirty="0" smtClean="0"/>
              <a:t>虽然</a:t>
            </a:r>
            <a:r>
              <a:rPr lang="zh-CN" altLang="en-US" dirty="0"/>
              <a:t>不存在操作系统，但是设备驱动则无论如何都必须</a:t>
            </a:r>
            <a:r>
              <a:rPr lang="zh-CN" altLang="en-US" dirty="0" smtClean="0"/>
              <a:t>存在，一般情况</a:t>
            </a:r>
            <a:r>
              <a:rPr lang="zh-CN" altLang="en-US" dirty="0"/>
              <a:t>下，每一种设备驱动都会定义为一个软件模块，包含</a:t>
            </a:r>
            <a:r>
              <a:rPr lang="en-US" altLang="zh-CN" dirty="0"/>
              <a:t>.h </a:t>
            </a:r>
            <a:r>
              <a:rPr lang="zh-CN" altLang="en-US" dirty="0"/>
              <a:t> 文件和</a:t>
            </a:r>
            <a:r>
              <a:rPr lang="en-US" altLang="zh-CN" dirty="0"/>
              <a:t>.c </a:t>
            </a:r>
            <a:r>
              <a:rPr lang="zh-CN" altLang="en-US" dirty="0"/>
              <a:t> 文件，前者定义该</a:t>
            </a:r>
            <a:r>
              <a:rPr lang="zh-CN" altLang="en-US" dirty="0" smtClean="0"/>
              <a:t>设备驱动</a:t>
            </a:r>
            <a:r>
              <a:rPr lang="zh-CN" altLang="en-US" dirty="0"/>
              <a:t>的数据结构并声明外部函数，后者进行驱动的具体实现</a:t>
            </a:r>
            <a:endParaRPr kumimoji="1" lang="zh-CN" altLang="en-US" dirty="0"/>
          </a:p>
        </p:txBody>
      </p:sp>
    </p:spTree>
    <p:extLst>
      <p:ext uri="{BB962C8B-B14F-4D97-AF65-F5344CB8AC3E}">
        <p14:creationId xmlns:p14="http://schemas.microsoft.com/office/powerpoint/2010/main" val="1826423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cdev</a:t>
            </a:r>
            <a:endParaRPr lang="zh-CN" altLang="en-US" dirty="0"/>
          </a:p>
        </p:txBody>
      </p:sp>
      <p:sp>
        <p:nvSpPr>
          <p:cNvPr id="3" name="内容占位符 2"/>
          <p:cNvSpPr>
            <a:spLocks noGrp="1"/>
          </p:cNvSpPr>
          <p:nvPr>
            <p:ph idx="1"/>
          </p:nvPr>
        </p:nvSpPr>
        <p:spPr>
          <a:xfrm>
            <a:off x="685801" y="1780675"/>
            <a:ext cx="6210299" cy="4010526"/>
          </a:xfrm>
        </p:spPr>
        <p:txBody>
          <a:bodyPr>
            <a:normAutofit/>
          </a:bodyPr>
          <a:lstStyle/>
          <a:p>
            <a:r>
              <a:rPr lang="zh-CN" altLang="en-US" dirty="0"/>
              <a:t>参数</a:t>
            </a:r>
            <a:r>
              <a:rPr lang="en-US" altLang="zh-CN" dirty="0"/>
              <a:t>fops</a:t>
            </a:r>
            <a:r>
              <a:rPr lang="zh-CN" altLang="en-US" dirty="0"/>
              <a:t>用于指定设备的操作方法，在此结构中定义与设备相关的各种操作方法。假定一个设备需要实现除打开关闭之外，还需实现</a:t>
            </a:r>
            <a:r>
              <a:rPr lang="en-US" altLang="zh-CN" dirty="0"/>
              <a:t>read</a:t>
            </a:r>
            <a:r>
              <a:rPr lang="zh-CN" altLang="en-US" dirty="0"/>
              <a:t>、</a:t>
            </a:r>
            <a:r>
              <a:rPr lang="en-US" altLang="zh-CN" dirty="0"/>
              <a:t>write</a:t>
            </a:r>
            <a:r>
              <a:rPr lang="zh-CN" altLang="en-US" dirty="0"/>
              <a:t>以及</a:t>
            </a:r>
            <a:r>
              <a:rPr lang="en-US" altLang="zh-CN" dirty="0" err="1"/>
              <a:t>ioctl</a:t>
            </a:r>
            <a:r>
              <a:rPr lang="zh-CN" altLang="en-US" dirty="0"/>
              <a:t>方法，则文件操作接口</a:t>
            </a:r>
            <a:r>
              <a:rPr lang="en-US" altLang="zh-CN" dirty="0"/>
              <a:t>fops</a:t>
            </a:r>
            <a:r>
              <a:rPr lang="zh-CN" altLang="en-US" dirty="0"/>
              <a:t>结构可以用程序清单</a:t>
            </a:r>
            <a:r>
              <a:rPr lang="en-US" altLang="zh-CN" dirty="0"/>
              <a:t>2.9</a:t>
            </a:r>
            <a:r>
              <a:rPr lang="zh-CN" altLang="en-US" dirty="0"/>
              <a:t>这样的方式定义</a:t>
            </a:r>
            <a:r>
              <a:rPr lang="zh-CN" altLang="en-US" dirty="0" smtClean="0"/>
              <a:t>。</a:t>
            </a:r>
            <a:endParaRPr lang="en-US" altLang="zh-CN" dirty="0" smtClean="0"/>
          </a:p>
          <a:p>
            <a:r>
              <a:rPr lang="zh-CN" altLang="en-US" dirty="0" smtClean="0"/>
              <a:t>定义</a:t>
            </a:r>
            <a:r>
              <a:rPr lang="zh-CN" altLang="en-US" dirty="0"/>
              <a:t>好</a:t>
            </a:r>
            <a:r>
              <a:rPr lang="en-US" altLang="zh-CN" dirty="0"/>
              <a:t>fops</a:t>
            </a:r>
            <a:r>
              <a:rPr lang="zh-CN" altLang="en-US" dirty="0"/>
              <a:t>后，</a:t>
            </a:r>
            <a:r>
              <a:rPr lang="en-US" altLang="zh-CN" dirty="0" err="1"/>
              <a:t>cdev</a:t>
            </a:r>
            <a:r>
              <a:rPr lang="zh-CN" altLang="en-US" dirty="0"/>
              <a:t>初始化很简单：：</a:t>
            </a:r>
          </a:p>
          <a:p>
            <a:r>
              <a:rPr lang="en-US" altLang="zh-CN" dirty="0" err="1"/>
              <a:t>cdev_init</a:t>
            </a:r>
            <a:r>
              <a:rPr lang="en-US" altLang="zh-CN" dirty="0"/>
              <a:t>(</a:t>
            </a:r>
            <a:r>
              <a:rPr lang="en-US" altLang="zh-CN" dirty="0" err="1"/>
              <a:t>char_cdev</a:t>
            </a:r>
            <a:r>
              <a:rPr lang="en-US" altLang="zh-CN" dirty="0"/>
              <a:t>, &amp;</a:t>
            </a:r>
            <a:r>
              <a:rPr lang="en-US" altLang="zh-CN" dirty="0" err="1"/>
              <a:t>char_cdev_fops</a:t>
            </a:r>
            <a:r>
              <a:rPr lang="en-US" altLang="zh-CN" dirty="0"/>
              <a:t>);   /* </a:t>
            </a:r>
            <a:r>
              <a:rPr lang="zh-CN" altLang="en-US" dirty="0"/>
              <a:t>初始化</a:t>
            </a:r>
            <a:r>
              <a:rPr lang="en-US" altLang="zh-CN" dirty="0" err="1"/>
              <a:t>char_cdev</a:t>
            </a:r>
            <a:r>
              <a:rPr lang="zh-CN" altLang="en-US" dirty="0"/>
              <a:t>结构*</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6896100" y="2037670"/>
            <a:ext cx="5188066" cy="3496536"/>
          </a:xfrm>
          <a:prstGeom prst="rect">
            <a:avLst/>
          </a:prstGeom>
        </p:spPr>
      </p:pic>
    </p:spTree>
    <p:extLst>
      <p:ext uri="{BB962C8B-B14F-4D97-AF65-F5344CB8AC3E}">
        <p14:creationId xmlns:p14="http://schemas.microsoft.com/office/powerpoint/2010/main" val="92034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470465"/>
            <a:ext cx="10131425" cy="774700"/>
          </a:xfrm>
        </p:spPr>
        <p:txBody>
          <a:bodyPr/>
          <a:lstStyle/>
          <a:p>
            <a:r>
              <a:rPr lang="zh-CN" altLang="en-US" dirty="0"/>
              <a:t>往系统添加一个</a:t>
            </a:r>
            <a:r>
              <a:rPr lang="en-US" altLang="zh-CN" b="1" dirty="0" err="1"/>
              <a:t>cdev</a:t>
            </a:r>
            <a:endParaRPr lang="zh-CN" altLang="en-US" dirty="0"/>
          </a:p>
        </p:txBody>
      </p:sp>
      <p:sp>
        <p:nvSpPr>
          <p:cNvPr id="3" name="内容占位符 2"/>
          <p:cNvSpPr>
            <a:spLocks noGrp="1"/>
          </p:cNvSpPr>
          <p:nvPr>
            <p:ph idx="1"/>
          </p:nvPr>
        </p:nvSpPr>
        <p:spPr/>
        <p:txBody>
          <a:bodyPr>
            <a:normAutofit/>
          </a:bodyPr>
          <a:lstStyle/>
          <a:p>
            <a:r>
              <a:rPr lang="zh-CN" altLang="en-US" dirty="0"/>
              <a:t>分配到</a:t>
            </a:r>
            <a:r>
              <a:rPr lang="en-US" altLang="zh-CN" dirty="0" err="1"/>
              <a:t>cdev</a:t>
            </a:r>
            <a:r>
              <a:rPr lang="zh-CN" altLang="en-US" dirty="0"/>
              <a:t>结构并初始化后，就可以通过调用</a:t>
            </a:r>
            <a:r>
              <a:rPr lang="en-US" altLang="zh-CN" dirty="0" err="1"/>
              <a:t>cdev_add</a:t>
            </a:r>
            <a:r>
              <a:rPr lang="zh-CN" altLang="en-US" dirty="0"/>
              <a:t>将</a:t>
            </a:r>
            <a:r>
              <a:rPr lang="en-US" altLang="zh-CN" dirty="0" err="1"/>
              <a:t>cdev</a:t>
            </a:r>
            <a:r>
              <a:rPr lang="zh-CN" altLang="en-US" dirty="0"/>
              <a:t>添加到系统中了。不过在调用</a:t>
            </a:r>
            <a:r>
              <a:rPr lang="en-US" altLang="zh-CN" dirty="0" err="1"/>
              <a:t>cdev_add</a:t>
            </a:r>
            <a:r>
              <a:rPr lang="zh-CN" altLang="en-US" dirty="0"/>
              <a:t>之前，还需设置</a:t>
            </a:r>
            <a:r>
              <a:rPr lang="en-US" altLang="zh-CN" dirty="0" err="1"/>
              <a:t>cdev</a:t>
            </a:r>
            <a:r>
              <a:rPr lang="zh-CN" altLang="en-US" dirty="0"/>
              <a:t>的</a:t>
            </a:r>
            <a:r>
              <a:rPr lang="en-US" altLang="zh-CN" dirty="0"/>
              <a:t>owner</a:t>
            </a:r>
            <a:r>
              <a:rPr lang="zh-CN" altLang="en-US" dirty="0"/>
              <a:t>成员，一般设置为</a:t>
            </a:r>
            <a:r>
              <a:rPr lang="en-US" altLang="zh-CN" dirty="0"/>
              <a:t>THIS_MODULE</a:t>
            </a:r>
            <a:r>
              <a:rPr lang="zh-CN" altLang="en-US" dirty="0"/>
              <a:t>，设置完毕通过</a:t>
            </a:r>
            <a:r>
              <a:rPr lang="en-US" altLang="zh-CN" dirty="0" err="1"/>
              <a:t>cdev_add</a:t>
            </a:r>
            <a:r>
              <a:rPr lang="zh-CN" altLang="en-US" dirty="0"/>
              <a:t>添加，如程序清单</a:t>
            </a:r>
            <a:r>
              <a:rPr lang="en-US" altLang="zh-CN" dirty="0"/>
              <a:t>2.10</a:t>
            </a:r>
            <a:r>
              <a:rPr lang="zh-CN" altLang="en-US" dirty="0"/>
              <a:t>所示</a:t>
            </a:r>
            <a:r>
              <a:rPr lang="zh-CN" altLang="en-US" dirty="0" smtClean="0"/>
              <a:t>。</a:t>
            </a:r>
            <a:endParaRPr lang="en-US" altLang="zh-CN" dirty="0" smtClean="0"/>
          </a:p>
          <a:p>
            <a:r>
              <a:rPr lang="zh-CN" altLang="en-US" dirty="0" smtClean="0"/>
              <a:t>必须</a:t>
            </a:r>
            <a:r>
              <a:rPr lang="zh-CN" altLang="en-US" dirty="0"/>
              <a:t>检查</a:t>
            </a:r>
            <a:r>
              <a:rPr lang="en-US" altLang="zh-CN" dirty="0" err="1"/>
              <a:t>cdev_add</a:t>
            </a:r>
            <a:r>
              <a:rPr lang="zh-CN" altLang="en-US" dirty="0"/>
              <a:t>的返回值，因为</a:t>
            </a:r>
            <a:r>
              <a:rPr lang="en-US" altLang="zh-CN" dirty="0" err="1"/>
              <a:t>cdev_add</a:t>
            </a:r>
            <a:r>
              <a:rPr lang="zh-CN" altLang="en-US" dirty="0"/>
              <a:t>不一定保证成功，添加成功返回</a:t>
            </a:r>
            <a:r>
              <a:rPr lang="en-US" altLang="zh-CN" dirty="0"/>
              <a:t>0</a:t>
            </a:r>
            <a:r>
              <a:rPr lang="zh-CN" altLang="en-US" dirty="0"/>
              <a:t>，失败返回返回错误码</a:t>
            </a:r>
            <a:r>
              <a:rPr lang="zh-CN" altLang="en-US"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170919" y="3452290"/>
            <a:ext cx="8899096" cy="2874421"/>
          </a:xfrm>
          <a:prstGeom prst="rect">
            <a:avLst/>
          </a:prstGeom>
        </p:spPr>
      </p:pic>
    </p:spTree>
    <p:extLst>
      <p:ext uri="{BB962C8B-B14F-4D97-AF65-F5344CB8AC3E}">
        <p14:creationId xmlns:p14="http://schemas.microsoft.com/office/powerpoint/2010/main" val="2924318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删除</a:t>
            </a:r>
            <a:r>
              <a:rPr lang="en-US" altLang="zh-CN" b="1" dirty="0" err="1"/>
              <a:t>cdev</a:t>
            </a:r>
            <a:endParaRPr lang="zh-CN" altLang="en-US" dirty="0"/>
          </a:p>
        </p:txBody>
      </p:sp>
      <p:sp>
        <p:nvSpPr>
          <p:cNvPr id="3" name="内容占位符 2"/>
          <p:cNvSpPr>
            <a:spLocks noGrp="1"/>
          </p:cNvSpPr>
          <p:nvPr>
            <p:ph idx="1"/>
          </p:nvPr>
        </p:nvSpPr>
        <p:spPr>
          <a:xfrm>
            <a:off x="685801" y="1780674"/>
            <a:ext cx="10131425" cy="4709025"/>
          </a:xfrm>
        </p:spPr>
        <p:txBody>
          <a:bodyPr>
            <a:normAutofit fontScale="92500" lnSpcReduction="10000"/>
          </a:bodyPr>
          <a:lstStyle/>
          <a:p>
            <a:r>
              <a:rPr lang="zh-CN" altLang="en-US" dirty="0"/>
              <a:t>将一个</a:t>
            </a:r>
            <a:r>
              <a:rPr lang="en-US" altLang="zh-CN" dirty="0" err="1"/>
              <a:t>cdev</a:t>
            </a:r>
            <a:r>
              <a:rPr lang="zh-CN" altLang="en-US" dirty="0"/>
              <a:t>结构从系统删除，调用</a:t>
            </a:r>
            <a:r>
              <a:rPr lang="en-US" altLang="zh-CN" dirty="0" err="1"/>
              <a:t>cdev_del</a:t>
            </a:r>
            <a:r>
              <a:rPr lang="en-US" altLang="zh-CN" dirty="0"/>
              <a:t>()</a:t>
            </a:r>
            <a:r>
              <a:rPr lang="zh-CN" altLang="en-US" dirty="0"/>
              <a:t>就可以了，如：</a:t>
            </a:r>
          </a:p>
          <a:p>
            <a:r>
              <a:rPr lang="en-US" altLang="zh-CN" dirty="0" err="1" smtClean="0">
                <a:solidFill>
                  <a:srgbClr val="FFFF00"/>
                </a:solidFill>
              </a:rPr>
              <a:t>cdev_del</a:t>
            </a:r>
            <a:r>
              <a:rPr lang="en-US" altLang="zh-CN" dirty="0" smtClean="0">
                <a:solidFill>
                  <a:srgbClr val="FFFF00"/>
                </a:solidFill>
              </a:rPr>
              <a:t>(</a:t>
            </a:r>
            <a:r>
              <a:rPr lang="en-US" altLang="zh-CN" dirty="0" err="1" smtClean="0">
                <a:solidFill>
                  <a:srgbClr val="FFFF00"/>
                </a:solidFill>
              </a:rPr>
              <a:t>char_cdev</a:t>
            </a:r>
            <a:r>
              <a:rPr lang="en-US" altLang="zh-CN" dirty="0" smtClean="0">
                <a:solidFill>
                  <a:srgbClr val="FFFF00"/>
                </a:solidFill>
              </a:rPr>
              <a:t>);            </a:t>
            </a:r>
            <a:r>
              <a:rPr lang="en-US" altLang="zh-CN" dirty="0" smtClean="0"/>
              <a:t>/* </a:t>
            </a:r>
            <a:r>
              <a:rPr lang="zh-CN" altLang="en-US" dirty="0"/>
              <a:t>移除字符设备*</a:t>
            </a:r>
            <a:r>
              <a:rPr lang="en-US" altLang="zh-CN" dirty="0"/>
              <a:t>/</a:t>
            </a:r>
          </a:p>
          <a:p>
            <a:r>
              <a:rPr lang="zh-CN" altLang="en-US" dirty="0"/>
              <a:t>在</a:t>
            </a:r>
            <a:r>
              <a:rPr lang="en-US" altLang="zh-CN" dirty="0"/>
              <a:t>2.6</a:t>
            </a:r>
            <a:r>
              <a:rPr lang="zh-CN" altLang="en-US" dirty="0"/>
              <a:t>的内核</a:t>
            </a:r>
            <a:r>
              <a:rPr lang="zh-CN" altLang="en-US" dirty="0" smtClean="0"/>
              <a:t>中，</a:t>
            </a:r>
            <a:r>
              <a:rPr lang="zh-CN" altLang="en-US" dirty="0"/>
              <a:t>依然实现了</a:t>
            </a:r>
            <a:r>
              <a:rPr lang="en-US" altLang="zh-CN" dirty="0"/>
              <a:t>2.4</a:t>
            </a:r>
            <a:r>
              <a:rPr lang="zh-CN" altLang="en-US" dirty="0"/>
              <a:t>内核的字符驱动注册接口函数</a:t>
            </a:r>
            <a:r>
              <a:rPr lang="en-US" altLang="zh-CN" dirty="0" err="1"/>
              <a:t>register_chardev</a:t>
            </a:r>
            <a:r>
              <a:rPr lang="en-US" altLang="zh-CN" dirty="0"/>
              <a:t>()</a:t>
            </a:r>
            <a:r>
              <a:rPr lang="zh-CN" altLang="en-US" dirty="0"/>
              <a:t>和对应的注销函数</a:t>
            </a:r>
            <a:r>
              <a:rPr lang="en-US" altLang="zh-CN" dirty="0" err="1"/>
              <a:t>unregister_chrdev</a:t>
            </a:r>
            <a:r>
              <a:rPr lang="en-US" altLang="zh-CN" dirty="0"/>
              <a:t>()</a:t>
            </a:r>
            <a:r>
              <a:rPr lang="zh-CN" altLang="en-US" dirty="0"/>
              <a:t>：</a:t>
            </a:r>
          </a:p>
          <a:p>
            <a:r>
              <a:rPr lang="en-US" altLang="zh-CN" dirty="0" err="1">
                <a:solidFill>
                  <a:srgbClr val="FFFF00"/>
                </a:solidFill>
              </a:rPr>
              <a:t>int</a:t>
            </a:r>
            <a:r>
              <a:rPr lang="en-US" altLang="zh-CN" dirty="0">
                <a:solidFill>
                  <a:srgbClr val="FFFF00"/>
                </a:solidFill>
              </a:rPr>
              <a:t> </a:t>
            </a:r>
            <a:r>
              <a:rPr lang="en-US" altLang="zh-CN" dirty="0" err="1">
                <a:solidFill>
                  <a:srgbClr val="FFFF00"/>
                </a:solidFill>
              </a:rPr>
              <a:t>register_chrdev</a:t>
            </a:r>
            <a:r>
              <a:rPr lang="en-US" altLang="zh-CN" dirty="0">
                <a:solidFill>
                  <a:srgbClr val="FFFF00"/>
                </a:solidFill>
              </a:rPr>
              <a:t>(unsigned </a:t>
            </a:r>
            <a:r>
              <a:rPr lang="en-US" altLang="zh-CN" dirty="0" err="1">
                <a:solidFill>
                  <a:srgbClr val="FFFF00"/>
                </a:solidFill>
              </a:rPr>
              <a:t>int</a:t>
            </a:r>
            <a:r>
              <a:rPr lang="en-US" altLang="zh-CN" dirty="0">
                <a:solidFill>
                  <a:srgbClr val="FFFF00"/>
                </a:solidFill>
              </a:rPr>
              <a:t> major, </a:t>
            </a:r>
            <a:r>
              <a:rPr lang="en-US" altLang="zh-CN" dirty="0" err="1">
                <a:solidFill>
                  <a:srgbClr val="FFFF00"/>
                </a:solidFill>
              </a:rPr>
              <a:t>const</a:t>
            </a:r>
            <a:r>
              <a:rPr lang="en-US" altLang="zh-CN" dirty="0">
                <a:solidFill>
                  <a:srgbClr val="FFFF00"/>
                </a:solidFill>
              </a:rPr>
              <a:t> char *name, </a:t>
            </a:r>
            <a:r>
              <a:rPr lang="en-US" altLang="zh-CN" dirty="0" err="1">
                <a:solidFill>
                  <a:srgbClr val="FFFF00"/>
                </a:solidFill>
              </a:rPr>
              <a:t>const</a:t>
            </a:r>
            <a:r>
              <a:rPr lang="en-US" altLang="zh-CN" dirty="0">
                <a:solidFill>
                  <a:srgbClr val="FFFF00"/>
                </a:solidFill>
              </a:rPr>
              <a:t> </a:t>
            </a:r>
            <a:r>
              <a:rPr lang="en-US" altLang="zh-CN" dirty="0" err="1">
                <a:solidFill>
                  <a:srgbClr val="FFFF00"/>
                </a:solidFill>
              </a:rPr>
              <a:t>struct</a:t>
            </a:r>
            <a:r>
              <a:rPr lang="en-US" altLang="zh-CN" dirty="0">
                <a:solidFill>
                  <a:srgbClr val="FFFF00"/>
                </a:solidFill>
              </a:rPr>
              <a:t> </a:t>
            </a:r>
            <a:r>
              <a:rPr lang="en-US" altLang="zh-CN" dirty="0" err="1">
                <a:solidFill>
                  <a:srgbClr val="FFFF00"/>
                </a:solidFill>
              </a:rPr>
              <a:t>file_operations</a:t>
            </a:r>
            <a:r>
              <a:rPr lang="en-US" altLang="zh-CN" dirty="0">
                <a:solidFill>
                  <a:srgbClr val="FFFF00"/>
                </a:solidFill>
              </a:rPr>
              <a:t> *fops</a:t>
            </a:r>
            <a:r>
              <a:rPr lang="en-US" altLang="zh-CN" dirty="0" smtClean="0">
                <a:solidFill>
                  <a:srgbClr val="FFFF00"/>
                </a:solidFill>
              </a:rPr>
              <a:t>);</a:t>
            </a:r>
          </a:p>
          <a:p>
            <a:r>
              <a:rPr lang="en-US" altLang="zh-CN" dirty="0" smtClean="0">
                <a:solidFill>
                  <a:srgbClr val="FFFF00"/>
                </a:solidFill>
              </a:rPr>
              <a:t>void </a:t>
            </a:r>
            <a:r>
              <a:rPr lang="en-US" altLang="zh-CN" dirty="0" err="1">
                <a:solidFill>
                  <a:srgbClr val="FFFF00"/>
                </a:solidFill>
              </a:rPr>
              <a:t>unregister_chrdev</a:t>
            </a:r>
            <a:r>
              <a:rPr lang="en-US" altLang="zh-CN" dirty="0">
                <a:solidFill>
                  <a:srgbClr val="FFFF00"/>
                </a:solidFill>
              </a:rPr>
              <a:t>(unsigned </a:t>
            </a:r>
            <a:r>
              <a:rPr lang="en-US" altLang="zh-CN" dirty="0" err="1">
                <a:solidFill>
                  <a:srgbClr val="FFFF00"/>
                </a:solidFill>
              </a:rPr>
              <a:t>int</a:t>
            </a:r>
            <a:r>
              <a:rPr lang="en-US" altLang="zh-CN" dirty="0">
                <a:solidFill>
                  <a:srgbClr val="FFFF00"/>
                </a:solidFill>
              </a:rPr>
              <a:t> major, </a:t>
            </a:r>
            <a:r>
              <a:rPr lang="en-US" altLang="zh-CN" dirty="0" err="1">
                <a:solidFill>
                  <a:srgbClr val="FFFF00"/>
                </a:solidFill>
              </a:rPr>
              <a:t>const</a:t>
            </a:r>
            <a:r>
              <a:rPr lang="en-US" altLang="zh-CN" dirty="0">
                <a:solidFill>
                  <a:srgbClr val="FFFF00"/>
                </a:solidFill>
              </a:rPr>
              <a:t> char *name);</a:t>
            </a:r>
          </a:p>
          <a:p>
            <a:r>
              <a:rPr lang="zh-CN" altLang="en-US" dirty="0"/>
              <a:t>这两个函数封装实际上是对</a:t>
            </a:r>
            <a:r>
              <a:rPr lang="en-US" altLang="zh-CN" dirty="0" err="1"/>
              <a:t>cdev</a:t>
            </a:r>
            <a:r>
              <a:rPr lang="zh-CN" altLang="en-US" dirty="0"/>
              <a:t>的使用方法进行了封装，只是同一个主设备号允许的次设备号最多为</a:t>
            </a:r>
            <a:r>
              <a:rPr lang="en-US" altLang="zh-CN" dirty="0"/>
              <a:t>256</a:t>
            </a:r>
            <a:r>
              <a:rPr lang="zh-CN" altLang="en-US" dirty="0"/>
              <a:t>个，并且能一次性完成设备号和设备的注册与注销。尽管在很多文献里面都不建议再使用对函数，担心将来版本不再支持这对函数，但是实际上在嵌入式</a:t>
            </a:r>
            <a:r>
              <a:rPr lang="en-US" altLang="zh-CN" dirty="0"/>
              <a:t>Linux</a:t>
            </a:r>
            <a:r>
              <a:rPr lang="zh-CN" altLang="en-US" dirty="0"/>
              <a:t>领域，使用的内核版本相对稳定，在满足次设备号的限制条件下，还是可以使用的，并且能够简化驱动编写。</a:t>
            </a:r>
          </a:p>
        </p:txBody>
      </p:sp>
    </p:spTree>
    <p:extLst>
      <p:ext uri="{BB962C8B-B14F-4D97-AF65-F5344CB8AC3E}">
        <p14:creationId xmlns:p14="http://schemas.microsoft.com/office/powerpoint/2010/main" val="4059114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Linux</a:t>
            </a:r>
            <a:r>
              <a:rPr lang="zh-CN" altLang="en-US" dirty="0"/>
              <a:t>设备和驱动</a:t>
            </a:r>
          </a:p>
        </p:txBody>
      </p:sp>
      <p:sp>
        <p:nvSpPr>
          <p:cNvPr id="3" name="内容占位符 2"/>
          <p:cNvSpPr>
            <a:spLocks noGrp="1"/>
          </p:cNvSpPr>
          <p:nvPr>
            <p:ph idx="1"/>
          </p:nvPr>
        </p:nvSpPr>
        <p:spPr>
          <a:xfrm>
            <a:off x="685801" y="1780675"/>
            <a:ext cx="3238499" cy="4010526"/>
          </a:xfrm>
        </p:spPr>
        <p:txBody>
          <a:bodyPr/>
          <a:lstStyle/>
          <a:p>
            <a:r>
              <a:rPr lang="zh-CN" altLang="en-US" dirty="0" smtClean="0"/>
              <a:t>驱动</a:t>
            </a:r>
            <a:r>
              <a:rPr lang="zh-CN" altLang="en-US" dirty="0"/>
              <a:t>是</a:t>
            </a:r>
            <a:r>
              <a:rPr lang="en-US" altLang="zh-CN" dirty="0"/>
              <a:t>Linux</a:t>
            </a:r>
            <a:r>
              <a:rPr lang="zh-CN" altLang="en-US" dirty="0"/>
              <a:t>系统中设备和用户之间的桥梁，</a:t>
            </a:r>
            <a:r>
              <a:rPr lang="en-US" altLang="zh-CN" dirty="0"/>
              <a:t>Linux</a:t>
            </a:r>
            <a:r>
              <a:rPr lang="zh-CN" altLang="en-US" dirty="0"/>
              <a:t>系统中，访问设备必须通过设备驱动进行操作，用户程序是不能直接操作设备的。</a:t>
            </a:r>
            <a:r>
              <a:rPr lang="en-US" altLang="zh-CN" dirty="0"/>
              <a:t>Linux</a:t>
            </a:r>
            <a:r>
              <a:rPr lang="zh-CN" altLang="en-US" dirty="0"/>
              <a:t>系统中硬件、驱动和用户程序的关系如图</a:t>
            </a:r>
            <a:r>
              <a:rPr lang="en-US" altLang="zh-CN" dirty="0"/>
              <a:t>2.2</a:t>
            </a:r>
            <a:r>
              <a:rPr lang="zh-CN" altLang="en-US" dirty="0"/>
              <a:t>所示。</a:t>
            </a:r>
          </a:p>
        </p:txBody>
      </p:sp>
      <p:pic>
        <p:nvPicPr>
          <p:cNvPr id="4" name="图片 3"/>
          <p:cNvPicPr>
            <a:picLocks noChangeAspect="1"/>
          </p:cNvPicPr>
          <p:nvPr/>
        </p:nvPicPr>
        <p:blipFill>
          <a:blip r:embed="rId2"/>
          <a:stretch>
            <a:fillRect/>
          </a:stretch>
        </p:blipFill>
        <p:spPr>
          <a:xfrm>
            <a:off x="4605683" y="372417"/>
            <a:ext cx="6951317" cy="6427613"/>
          </a:xfrm>
          <a:prstGeom prst="rect">
            <a:avLst/>
          </a:prstGeom>
        </p:spPr>
      </p:pic>
    </p:spTree>
    <p:extLst>
      <p:ext uri="{BB962C8B-B14F-4D97-AF65-F5344CB8AC3E}">
        <p14:creationId xmlns:p14="http://schemas.microsoft.com/office/powerpoint/2010/main" val="2155134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驱动在</a:t>
            </a:r>
            <a:r>
              <a:rPr lang="en-US" altLang="zh-CN" b="1" dirty="0"/>
              <a:t>Linux</a:t>
            </a:r>
            <a:r>
              <a:rPr lang="zh-CN" altLang="en-US" dirty="0"/>
              <a:t>中的地位</a:t>
            </a:r>
          </a:p>
        </p:txBody>
      </p:sp>
      <p:sp>
        <p:nvSpPr>
          <p:cNvPr id="3" name="内容占位符 2"/>
          <p:cNvSpPr>
            <a:spLocks noGrp="1"/>
          </p:cNvSpPr>
          <p:nvPr>
            <p:ph idx="1"/>
          </p:nvPr>
        </p:nvSpPr>
        <p:spPr/>
        <p:txBody>
          <a:bodyPr/>
          <a:lstStyle/>
          <a:p>
            <a:r>
              <a:rPr lang="zh-CN" altLang="en-US" dirty="0"/>
              <a:t>驱动程序运行与内核空间，用户程序只能通过内核提供的系统调用，由经</a:t>
            </a:r>
            <a:r>
              <a:rPr lang="en-US" altLang="zh-CN" dirty="0"/>
              <a:t>VFS</a:t>
            </a:r>
            <a:r>
              <a:rPr lang="zh-CN" altLang="en-US" dirty="0"/>
              <a:t>以及驱动程序才能访问和操作硬件，硬件设备传递的数据也必须经过驱动、</a:t>
            </a:r>
            <a:r>
              <a:rPr lang="en-US" altLang="zh-CN" dirty="0"/>
              <a:t>VFS</a:t>
            </a:r>
            <a:r>
              <a:rPr lang="zh-CN" altLang="en-US" dirty="0"/>
              <a:t>和系统调用</a:t>
            </a:r>
            <a:r>
              <a:rPr lang="zh-CN" altLang="en-US" dirty="0" smtClean="0"/>
              <a:t>才能</a:t>
            </a:r>
            <a:r>
              <a:rPr lang="zh-CN" altLang="en-US" dirty="0"/>
              <a:t>被用户程序接收</a:t>
            </a:r>
            <a:r>
              <a:rPr lang="zh-CN" altLang="en-US" dirty="0" smtClean="0"/>
              <a:t>。</a:t>
            </a:r>
            <a:endParaRPr lang="en-US" altLang="zh-CN" dirty="0" smtClean="0"/>
          </a:p>
          <a:p>
            <a:r>
              <a:rPr lang="zh-CN" altLang="en-US" dirty="0" smtClean="0"/>
              <a:t>所以</a:t>
            </a:r>
            <a:r>
              <a:rPr lang="zh-CN" altLang="en-US" dirty="0"/>
              <a:t>说，设备驱动是应用程序访问系统设备以及进行数据传递的桥梁和通道。</a:t>
            </a:r>
          </a:p>
        </p:txBody>
      </p:sp>
    </p:spTree>
    <p:extLst>
      <p:ext uri="{BB962C8B-B14F-4D97-AF65-F5344CB8AC3E}">
        <p14:creationId xmlns:p14="http://schemas.microsoft.com/office/powerpoint/2010/main" val="803027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驱动的基本要素</a:t>
            </a:r>
          </a:p>
        </p:txBody>
      </p:sp>
      <p:sp>
        <p:nvSpPr>
          <p:cNvPr id="3" name="内容占位符 2"/>
          <p:cNvSpPr>
            <a:spLocks noGrp="1"/>
          </p:cNvSpPr>
          <p:nvPr>
            <p:ph idx="1"/>
          </p:nvPr>
        </p:nvSpPr>
        <p:spPr>
          <a:xfrm>
            <a:off x="685802" y="1780675"/>
            <a:ext cx="3428998" cy="4010526"/>
          </a:xfrm>
        </p:spPr>
        <p:txBody>
          <a:bodyPr/>
          <a:lstStyle/>
          <a:p>
            <a:r>
              <a:rPr lang="en-US" altLang="zh-CN" dirty="0"/>
              <a:t>Linux</a:t>
            </a:r>
            <a:r>
              <a:rPr lang="zh-CN" altLang="en-US" dirty="0"/>
              <a:t>设备驱动是具有入口和出口的一组方法的集合，各方法之间相互独立。驱动内部逻辑结构如图</a:t>
            </a:r>
            <a:r>
              <a:rPr lang="en-US" altLang="zh-CN" dirty="0"/>
              <a:t>2.3</a:t>
            </a:r>
            <a:r>
              <a:rPr lang="zh-CN" altLang="en-US" dirty="0"/>
              <a:t>所示。</a:t>
            </a:r>
          </a:p>
        </p:txBody>
      </p:sp>
      <p:pic>
        <p:nvPicPr>
          <p:cNvPr id="4" name="图片 3"/>
          <p:cNvPicPr>
            <a:picLocks noChangeAspect="1"/>
          </p:cNvPicPr>
          <p:nvPr/>
        </p:nvPicPr>
        <p:blipFill>
          <a:blip r:embed="rId2"/>
          <a:stretch>
            <a:fillRect/>
          </a:stretch>
        </p:blipFill>
        <p:spPr>
          <a:xfrm>
            <a:off x="4472199" y="344120"/>
            <a:ext cx="6345027" cy="6452470"/>
          </a:xfrm>
          <a:prstGeom prst="rect">
            <a:avLst/>
          </a:prstGeom>
        </p:spPr>
      </p:pic>
    </p:spTree>
    <p:extLst>
      <p:ext uri="{BB962C8B-B14F-4D97-AF65-F5344CB8AC3E}">
        <p14:creationId xmlns:p14="http://schemas.microsoft.com/office/powerpoint/2010/main" val="73378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驱动的基本要素</a:t>
            </a:r>
          </a:p>
        </p:txBody>
      </p:sp>
      <p:sp>
        <p:nvSpPr>
          <p:cNvPr id="3" name="内容占位符 2"/>
          <p:cNvSpPr>
            <a:spLocks noGrp="1"/>
          </p:cNvSpPr>
          <p:nvPr>
            <p:ph idx="1"/>
          </p:nvPr>
        </p:nvSpPr>
        <p:spPr/>
        <p:txBody>
          <a:bodyPr>
            <a:normAutofit/>
          </a:bodyPr>
          <a:lstStyle/>
          <a:p>
            <a:r>
              <a:rPr lang="en-US" altLang="zh-CN" dirty="0"/>
              <a:t>Linux</a:t>
            </a:r>
            <a:r>
              <a:rPr lang="zh-CN" altLang="en-US" dirty="0"/>
              <a:t>设备在内核中是用设备号进行区分的，而决定这些设备号的正是设备驱动程序。另外，在用户空间如何管理这些设备，这也是与驱动程序息息相关的。一个完整的设备驱动必须具备以下基本要素：</a:t>
            </a:r>
          </a:p>
          <a:p>
            <a:r>
              <a:rPr lang="en-US" altLang="zh-CN" dirty="0"/>
              <a:t>1) </a:t>
            </a:r>
            <a:r>
              <a:rPr lang="zh-CN" altLang="en-US" dirty="0"/>
              <a:t>驱动的入口和出口</a:t>
            </a:r>
            <a:r>
              <a:rPr lang="zh-CN" altLang="en-US" dirty="0" smtClean="0"/>
              <a:t>。</a:t>
            </a:r>
            <a:endParaRPr lang="en-US" altLang="zh-CN" dirty="0" smtClean="0"/>
          </a:p>
          <a:p>
            <a:r>
              <a:rPr lang="en-US" altLang="zh-CN" dirty="0" smtClean="0"/>
              <a:t>2</a:t>
            </a:r>
            <a:r>
              <a:rPr lang="en-US" altLang="zh-CN" dirty="0"/>
              <a:t>) </a:t>
            </a:r>
            <a:r>
              <a:rPr lang="zh-CN" altLang="en-US" dirty="0"/>
              <a:t>操作设备的各种方法</a:t>
            </a:r>
            <a:r>
              <a:rPr lang="zh-CN" altLang="en-US" dirty="0" smtClean="0"/>
              <a:t>。</a:t>
            </a:r>
            <a:endParaRPr lang="en-US" altLang="zh-CN" dirty="0" smtClean="0"/>
          </a:p>
          <a:p>
            <a:r>
              <a:rPr lang="en-US" altLang="zh-CN" dirty="0" smtClean="0"/>
              <a:t>3</a:t>
            </a:r>
            <a:r>
              <a:rPr lang="en-US" altLang="zh-CN" dirty="0"/>
              <a:t>) </a:t>
            </a:r>
            <a:r>
              <a:rPr lang="zh-CN" altLang="en-US" dirty="0"/>
              <a:t>提供设备管理方法支持</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708951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驱动入口和出口</a:t>
            </a:r>
          </a:p>
        </p:txBody>
      </p:sp>
      <p:sp>
        <p:nvSpPr>
          <p:cNvPr id="3" name="内容占位符 2"/>
          <p:cNvSpPr>
            <a:spLocks noGrp="1"/>
          </p:cNvSpPr>
          <p:nvPr>
            <p:ph idx="1"/>
          </p:nvPr>
        </p:nvSpPr>
        <p:spPr/>
        <p:txBody>
          <a:bodyPr/>
          <a:lstStyle/>
          <a:p>
            <a:r>
              <a:rPr lang="zh-CN" altLang="en-US" dirty="0"/>
              <a:t>驱动入口和出口部分的代码，并不与应用程序直接交互，仅仅只与内核模块管理子系统有交互。在加载内核的时候执行入口代码，卸载的时候执行出口代码。这部分代码与内核版本关系较大，严重依赖于驱动子系统的架构和实现</a:t>
            </a:r>
            <a:r>
              <a:rPr lang="zh-CN" altLang="en-US" dirty="0" smtClean="0"/>
              <a:t>。</a:t>
            </a:r>
            <a:endParaRPr lang="en-US" altLang="zh-CN" dirty="0" smtClean="0"/>
          </a:p>
          <a:p>
            <a:r>
              <a:rPr lang="zh-CN" altLang="en-US" dirty="0"/>
              <a:t>驱动的入口与模块的初始化类似，基本功能是向系统注册驱动本身，同时还需完成驱动所需资源的申请如设备号的获取、中断的申请以及设备的注册等工作，在一些驱动中还需要进行相关的硬件初始化。</a:t>
            </a:r>
          </a:p>
          <a:p>
            <a:r>
              <a:rPr lang="zh-CN" altLang="en-US" dirty="0"/>
              <a:t>驱动的出口则与驱动的入口相反，从系统中注销驱动本身，同时需按照与入口相反的顺序对所占用的资源进行释放。</a:t>
            </a:r>
          </a:p>
        </p:txBody>
      </p:sp>
    </p:spTree>
    <p:extLst>
      <p:ext uri="{BB962C8B-B14F-4D97-AF65-F5344CB8AC3E}">
        <p14:creationId xmlns:p14="http://schemas.microsoft.com/office/powerpoint/2010/main" val="33592247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01" y="304801"/>
            <a:ext cx="10131425" cy="876300"/>
          </a:xfrm>
        </p:spPr>
        <p:txBody>
          <a:bodyPr/>
          <a:lstStyle/>
          <a:p>
            <a:r>
              <a:rPr lang="zh-CN" altLang="en-US" dirty="0" smtClean="0"/>
              <a:t>驱动代码分析</a:t>
            </a:r>
            <a:endParaRPr lang="zh-CN" altLang="en-US" dirty="0"/>
          </a:p>
        </p:txBody>
      </p:sp>
      <p:sp>
        <p:nvSpPr>
          <p:cNvPr id="3" name="内容占位符 2"/>
          <p:cNvSpPr>
            <a:spLocks noGrp="1"/>
          </p:cNvSpPr>
          <p:nvPr>
            <p:ph idx="1"/>
          </p:nvPr>
        </p:nvSpPr>
        <p:spPr>
          <a:xfrm>
            <a:off x="685801" y="1181101"/>
            <a:ext cx="10131425" cy="4610100"/>
          </a:xfrm>
        </p:spPr>
        <p:txBody>
          <a:bodyPr>
            <a:normAutofit fontScale="92500" lnSpcReduction="20000"/>
          </a:bodyPr>
          <a:lstStyle/>
          <a:p>
            <a:r>
              <a:rPr lang="zh-CN" altLang="en-US" dirty="0" smtClean="0"/>
              <a:t>程序清单见</a:t>
            </a:r>
            <a:r>
              <a:rPr lang="en-US" altLang="zh-CN" dirty="0" smtClean="0"/>
              <a:t>2-11</a:t>
            </a:r>
          </a:p>
          <a:p>
            <a:r>
              <a:rPr lang="zh-CN" altLang="en-US" dirty="0" smtClean="0"/>
              <a:t>这个</a:t>
            </a:r>
            <a:r>
              <a:rPr lang="zh-CN" altLang="en-US" dirty="0"/>
              <a:t>驱动代码仅仅完成了模块初始化和退出，设备号申请与释放，设备注册和注销这些功能。下面对这个程序进行简单分析：</a:t>
            </a:r>
          </a:p>
          <a:p>
            <a:r>
              <a:rPr lang="zh-CN" altLang="en-US" dirty="0" smtClean="0"/>
              <a:t>第</a:t>
            </a:r>
            <a:r>
              <a:rPr lang="en-US" altLang="zh-CN" dirty="0"/>
              <a:t>(1)~(3)</a:t>
            </a:r>
            <a:r>
              <a:rPr lang="zh-CN" altLang="en-US" dirty="0"/>
              <a:t>行是所需要的头文件；</a:t>
            </a:r>
          </a:p>
          <a:p>
            <a:r>
              <a:rPr lang="zh-CN" altLang="en-US" dirty="0" smtClean="0"/>
              <a:t>第</a:t>
            </a:r>
            <a:r>
              <a:rPr lang="en-US" altLang="zh-CN" dirty="0"/>
              <a:t>(5)</a:t>
            </a:r>
            <a:r>
              <a:rPr lang="zh-CN" altLang="en-US" dirty="0"/>
              <a:t>行定义设备名称为</a:t>
            </a:r>
            <a:r>
              <a:rPr lang="en-US" altLang="zh-CN" dirty="0" err="1"/>
              <a:t>char_null</a:t>
            </a:r>
            <a:r>
              <a:rPr lang="zh-CN" altLang="en-US" dirty="0"/>
              <a:t>；</a:t>
            </a:r>
          </a:p>
          <a:p>
            <a:r>
              <a:rPr lang="zh-CN" altLang="en-US" dirty="0" smtClean="0"/>
              <a:t>第</a:t>
            </a:r>
            <a:r>
              <a:rPr lang="en-US" altLang="zh-CN" dirty="0"/>
              <a:t>(6)</a:t>
            </a:r>
            <a:r>
              <a:rPr lang="zh-CN" altLang="en-US" dirty="0"/>
              <a:t>行用全局变量来设定设备的主设备号，默认为静态设备号，改为</a:t>
            </a:r>
            <a:r>
              <a:rPr lang="en-US" altLang="zh-CN" dirty="0"/>
              <a:t>0</a:t>
            </a:r>
            <a:r>
              <a:rPr lang="zh-CN" altLang="en-US" dirty="0"/>
              <a:t>则采用动态设备号。如果采用动态设备号，必须用一个全局变量将获取到的主设备号保存下来，以便在卸载设备的时候用。当然，如果驱动无需卸载，设备无需注销，则可以不用保存。</a:t>
            </a:r>
          </a:p>
          <a:p>
            <a:r>
              <a:rPr lang="zh-CN" altLang="en-US" dirty="0" smtClean="0"/>
              <a:t>第</a:t>
            </a:r>
            <a:r>
              <a:rPr lang="en-US" altLang="zh-CN" dirty="0"/>
              <a:t>(8)~(24)</a:t>
            </a:r>
            <a:r>
              <a:rPr lang="zh-CN" altLang="en-US" dirty="0"/>
              <a:t>行是驱动的初始化代码，用了</a:t>
            </a:r>
            <a:r>
              <a:rPr lang="en-US" altLang="zh-CN" dirty="0" err="1"/>
              <a:t>register_chrdev</a:t>
            </a:r>
            <a:r>
              <a:rPr lang="zh-CN" altLang="en-US" dirty="0"/>
              <a:t>函数，同时完成了设备号的申请与设备注册；第</a:t>
            </a:r>
            <a:r>
              <a:rPr lang="en-US" altLang="zh-CN" dirty="0"/>
              <a:t>(12)</a:t>
            </a:r>
            <a:r>
              <a:rPr lang="zh-CN" altLang="en-US" dirty="0"/>
              <a:t>行的</a:t>
            </a:r>
            <a:r>
              <a:rPr lang="en-US" altLang="zh-CN" dirty="0" err="1"/>
              <a:t>register_chrdev</a:t>
            </a:r>
            <a:r>
              <a:rPr lang="zh-CN" altLang="en-US" dirty="0"/>
              <a:t>函数最后一个参数要求传入驱动操作方法</a:t>
            </a:r>
            <a:r>
              <a:rPr lang="en-US" altLang="zh-CN" dirty="0"/>
              <a:t>fops</a:t>
            </a:r>
            <a:r>
              <a:rPr lang="zh-CN" altLang="en-US" dirty="0"/>
              <a:t>的地址，这里没有实现</a:t>
            </a:r>
            <a:r>
              <a:rPr lang="en-US" altLang="zh-CN" dirty="0"/>
              <a:t>fops</a:t>
            </a:r>
            <a:r>
              <a:rPr lang="zh-CN" altLang="en-US" dirty="0"/>
              <a:t>，但必须传入一个有效地址防止运行出错，这里用了</a:t>
            </a:r>
            <a:r>
              <a:rPr lang="en-US" altLang="zh-CN" dirty="0"/>
              <a:t>major</a:t>
            </a:r>
            <a:r>
              <a:rPr lang="zh-CN" altLang="en-US" dirty="0"/>
              <a:t>变量的地址</a:t>
            </a:r>
            <a:r>
              <a:rPr lang="zh-CN" altLang="en-US" dirty="0" smtClean="0"/>
              <a:t>；</a:t>
            </a:r>
            <a:endParaRPr lang="zh-CN" altLang="en-US" dirty="0"/>
          </a:p>
        </p:txBody>
      </p:sp>
    </p:spTree>
    <p:extLst>
      <p:ext uri="{BB962C8B-B14F-4D97-AF65-F5344CB8AC3E}">
        <p14:creationId xmlns:p14="http://schemas.microsoft.com/office/powerpoint/2010/main" val="874393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1054100"/>
            <a:ext cx="10131425" cy="5232399"/>
          </a:xfrm>
        </p:spPr>
        <p:txBody>
          <a:bodyPr>
            <a:normAutofit/>
          </a:bodyPr>
          <a:lstStyle/>
          <a:p>
            <a:r>
              <a:rPr lang="zh-CN" altLang="en-US" dirty="0" smtClean="0"/>
              <a:t>第</a:t>
            </a:r>
            <a:r>
              <a:rPr lang="en-US" altLang="zh-CN" dirty="0"/>
              <a:t>(20)</a:t>
            </a:r>
            <a:r>
              <a:rPr lang="zh-CN" altLang="en-US" dirty="0"/>
              <a:t>行将动态获取的设备号保存到全局变量中，以供注销设备使用；</a:t>
            </a:r>
          </a:p>
          <a:p>
            <a:r>
              <a:rPr lang="zh-CN" altLang="en-US" dirty="0" smtClean="0"/>
              <a:t>第</a:t>
            </a:r>
            <a:r>
              <a:rPr lang="en-US" altLang="zh-CN" dirty="0"/>
              <a:t>(26)~(30)</a:t>
            </a:r>
            <a:r>
              <a:rPr lang="zh-CN" altLang="en-US" dirty="0"/>
              <a:t>行完成设备注销。在第</a:t>
            </a:r>
            <a:r>
              <a:rPr lang="en-US" altLang="zh-CN" dirty="0"/>
              <a:t>(28)</a:t>
            </a:r>
            <a:r>
              <a:rPr lang="zh-CN" altLang="en-US" dirty="0"/>
              <a:t>行用</a:t>
            </a:r>
            <a:r>
              <a:rPr lang="en-US" altLang="zh-CN" dirty="0" err="1"/>
              <a:t>unregister_chrdev</a:t>
            </a:r>
            <a:r>
              <a:rPr lang="zh-CN" altLang="en-US" dirty="0"/>
              <a:t>完成设备注销与设备号释放；</a:t>
            </a:r>
          </a:p>
          <a:p>
            <a:r>
              <a:rPr lang="zh-CN" altLang="en-US" dirty="0" smtClean="0"/>
              <a:t>第</a:t>
            </a:r>
            <a:r>
              <a:rPr lang="en-US" altLang="zh-CN" dirty="0"/>
              <a:t>(32)~(33)</a:t>
            </a:r>
            <a:r>
              <a:rPr lang="zh-CN" altLang="en-US" dirty="0"/>
              <a:t>行是模块入口和出口的宏；</a:t>
            </a:r>
          </a:p>
          <a:p>
            <a:r>
              <a:rPr lang="zh-CN" altLang="en-US" dirty="0" smtClean="0"/>
              <a:t>第</a:t>
            </a:r>
            <a:r>
              <a:rPr lang="en-US" altLang="zh-CN" dirty="0"/>
              <a:t>(35)~(36)</a:t>
            </a:r>
            <a:r>
              <a:rPr lang="zh-CN" altLang="en-US" dirty="0"/>
              <a:t>是模块的协议和作者描述。</a:t>
            </a:r>
          </a:p>
          <a:p>
            <a:r>
              <a:rPr lang="zh-CN" altLang="en-US" dirty="0"/>
              <a:t>将这个驱动编译得到</a:t>
            </a:r>
            <a:r>
              <a:rPr lang="en-US" altLang="zh-CN" dirty="0" err="1"/>
              <a:t>char_null.ko</a:t>
            </a:r>
            <a:r>
              <a:rPr lang="zh-CN" altLang="en-US" dirty="0"/>
              <a:t>模块，可以插入内核，也可从内核中卸载。插入内核后，可以查看</a:t>
            </a:r>
            <a:r>
              <a:rPr lang="en-US" altLang="zh-CN" dirty="0"/>
              <a:t>/proc/devices</a:t>
            </a:r>
            <a:r>
              <a:rPr lang="zh-CN" altLang="en-US" dirty="0"/>
              <a:t>文件，看设备号的分配情况。</a:t>
            </a:r>
          </a:p>
          <a:p>
            <a:r>
              <a:rPr lang="zh-CN" altLang="en-US" dirty="0"/>
              <a:t>将</a:t>
            </a:r>
            <a:r>
              <a:rPr lang="en-US" altLang="zh-CN" dirty="0"/>
              <a:t>major</a:t>
            </a:r>
            <a:r>
              <a:rPr lang="zh-CN" altLang="en-US" dirty="0"/>
              <a:t>的值改为</a:t>
            </a:r>
            <a:r>
              <a:rPr lang="en-US" altLang="zh-CN" dirty="0"/>
              <a:t>0</a:t>
            </a:r>
            <a:r>
              <a:rPr lang="zh-CN" altLang="en-US" dirty="0"/>
              <a:t>，使用动态设备号，重新编译驱动，再次插入内核，查看设备号的分配情况。</a:t>
            </a:r>
          </a:p>
        </p:txBody>
      </p:sp>
    </p:spTree>
    <p:extLst>
      <p:ext uri="{BB962C8B-B14F-4D97-AF65-F5344CB8AC3E}">
        <p14:creationId xmlns:p14="http://schemas.microsoft.com/office/powerpoint/2010/main" val="3847373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1837224" y="0"/>
            <a:ext cx="8312070" cy="6858000"/>
          </a:xfrm>
          <a:prstGeom prst="rect">
            <a:avLst/>
          </a:prstGeom>
        </p:spPr>
      </p:pic>
    </p:spTree>
    <p:extLst>
      <p:ext uri="{BB962C8B-B14F-4D97-AF65-F5344CB8AC3E}">
        <p14:creationId xmlns:p14="http://schemas.microsoft.com/office/powerpoint/2010/main" val="1902174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提供设备管理方法支持</a:t>
            </a:r>
          </a:p>
        </p:txBody>
      </p:sp>
      <p:sp>
        <p:nvSpPr>
          <p:cNvPr id="3" name="内容占位符 2"/>
          <p:cNvSpPr>
            <a:spLocks noGrp="1"/>
          </p:cNvSpPr>
          <p:nvPr>
            <p:ph idx="1"/>
          </p:nvPr>
        </p:nvSpPr>
        <p:spPr/>
        <p:txBody>
          <a:bodyPr/>
          <a:lstStyle/>
          <a:p>
            <a:r>
              <a:rPr lang="zh-CN" altLang="en-US" dirty="0"/>
              <a:t>包括设备号的分配和设备的注册等。这部分代码与内核版本以及最终所采用的设备管理方法相关系，如采用</a:t>
            </a:r>
            <a:r>
              <a:rPr lang="en-US" altLang="zh-CN" dirty="0" err="1"/>
              <a:t>udev</a:t>
            </a:r>
            <a:r>
              <a:rPr lang="zh-CN" altLang="en-US" dirty="0"/>
              <a:t>，则驱动必须提供相应的支持代码</a:t>
            </a:r>
            <a:r>
              <a:rPr lang="zh-CN" altLang="en-US" dirty="0" smtClean="0"/>
              <a:t>。</a:t>
            </a:r>
            <a:endParaRPr lang="en-US" altLang="zh-CN" dirty="0" smtClean="0"/>
          </a:p>
          <a:p>
            <a:r>
              <a:rPr lang="en-US" altLang="zh-CN" dirty="0" smtClean="0"/>
              <a:t>Linux2.6</a:t>
            </a:r>
            <a:r>
              <a:rPr lang="zh-CN" altLang="en-US" dirty="0"/>
              <a:t>引入了动态设备管理，用</a:t>
            </a:r>
            <a:r>
              <a:rPr lang="en-US" altLang="zh-CN" dirty="0" err="1"/>
              <a:t>udev</a:t>
            </a:r>
            <a:r>
              <a:rPr lang="zh-CN" altLang="en-US" dirty="0"/>
              <a:t>作为设备管理器，相比之前的静态设备管理，在使用上更加方便灵活。</a:t>
            </a:r>
            <a:r>
              <a:rPr lang="en-US" altLang="zh-CN" dirty="0" err="1"/>
              <a:t>udev</a:t>
            </a:r>
            <a:r>
              <a:rPr lang="zh-CN" altLang="en-US" dirty="0"/>
              <a:t>根据</a:t>
            </a:r>
            <a:r>
              <a:rPr lang="en-US" altLang="zh-CN" dirty="0" err="1"/>
              <a:t>sysfs</a:t>
            </a:r>
            <a:r>
              <a:rPr lang="zh-CN" altLang="en-US" dirty="0"/>
              <a:t>系统提供的设备信息实现对</a:t>
            </a:r>
            <a:r>
              <a:rPr lang="en-US" altLang="zh-CN" dirty="0"/>
              <a:t>/dev</a:t>
            </a:r>
            <a:r>
              <a:rPr lang="zh-CN" altLang="en-US" dirty="0"/>
              <a:t>目录下设备节点的动态管理，包括设备节点的创建、删除等。</a:t>
            </a:r>
          </a:p>
          <a:p>
            <a:endParaRPr lang="zh-CN" altLang="en-US" dirty="0"/>
          </a:p>
        </p:txBody>
      </p:sp>
    </p:spTree>
    <p:extLst>
      <p:ext uri="{BB962C8B-B14F-4D97-AF65-F5344CB8AC3E}">
        <p14:creationId xmlns:p14="http://schemas.microsoft.com/office/powerpoint/2010/main" val="3632827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支持</a:t>
            </a:r>
            <a:r>
              <a:rPr lang="en-US" altLang="zh-CN" b="1" dirty="0" err="1"/>
              <a:t>udev</a:t>
            </a:r>
            <a:r>
              <a:rPr lang="zh-CN" altLang="en-US" dirty="0"/>
              <a:t>设备管理</a:t>
            </a:r>
            <a:r>
              <a:rPr lang="zh-CN" altLang="en-US" dirty="0" smtClean="0"/>
              <a:t>方法</a:t>
            </a:r>
            <a:endParaRPr lang="zh-CN" altLang="en-US" dirty="0"/>
          </a:p>
        </p:txBody>
      </p:sp>
      <p:sp>
        <p:nvSpPr>
          <p:cNvPr id="3" name="内容占位符 2"/>
          <p:cNvSpPr>
            <a:spLocks noGrp="1"/>
          </p:cNvSpPr>
          <p:nvPr>
            <p:ph idx="1"/>
          </p:nvPr>
        </p:nvSpPr>
        <p:spPr>
          <a:xfrm>
            <a:off x="685801" y="1485900"/>
            <a:ext cx="10131425" cy="4152899"/>
          </a:xfrm>
        </p:spPr>
        <p:txBody>
          <a:bodyPr/>
          <a:lstStyle/>
          <a:p>
            <a:r>
              <a:rPr lang="en-US" altLang="zh-CN" dirty="0"/>
              <a:t>Linux2.6</a:t>
            </a:r>
            <a:r>
              <a:rPr lang="zh-CN" altLang="en-US" dirty="0"/>
              <a:t>引入了动态设备管理，用</a:t>
            </a:r>
            <a:r>
              <a:rPr lang="en-US" altLang="zh-CN" dirty="0" err="1"/>
              <a:t>udev</a:t>
            </a:r>
            <a:r>
              <a:rPr lang="zh-CN" altLang="en-US" dirty="0"/>
              <a:t>作为设备管理器，相比之前的静态设备管理，在使用上更加方便灵活。</a:t>
            </a:r>
            <a:r>
              <a:rPr lang="en-US" altLang="zh-CN" dirty="0" err="1"/>
              <a:t>udev</a:t>
            </a:r>
            <a:r>
              <a:rPr lang="zh-CN" altLang="en-US" dirty="0"/>
              <a:t>根据</a:t>
            </a:r>
            <a:r>
              <a:rPr lang="en-US" altLang="zh-CN" dirty="0" err="1"/>
              <a:t>sysfs</a:t>
            </a:r>
            <a:r>
              <a:rPr lang="zh-CN" altLang="en-US" dirty="0"/>
              <a:t>系统提供的设备信息实现对</a:t>
            </a:r>
            <a:r>
              <a:rPr lang="en-US" altLang="zh-CN" dirty="0"/>
              <a:t>/dev</a:t>
            </a:r>
            <a:r>
              <a:rPr lang="zh-CN" altLang="en-US" dirty="0"/>
              <a:t>目录下设备节点的动态管理，包括设备节点的创建、删除等</a:t>
            </a:r>
            <a:r>
              <a:rPr lang="zh-CN" altLang="en-US" dirty="0" smtClean="0"/>
              <a:t>。</a:t>
            </a:r>
            <a:endParaRPr lang="en-US" altLang="zh-CN" dirty="0" smtClean="0"/>
          </a:p>
          <a:p>
            <a:r>
              <a:rPr lang="zh-CN" altLang="en-US" dirty="0"/>
              <a:t>后来出现了两个变种：</a:t>
            </a:r>
            <a:r>
              <a:rPr lang="en-US" altLang="zh-CN" dirty="0" err="1"/>
              <a:t>mdev</a:t>
            </a:r>
            <a:r>
              <a:rPr lang="zh-CN" altLang="en-US" dirty="0"/>
              <a:t>和</a:t>
            </a:r>
            <a:r>
              <a:rPr lang="en-US" altLang="zh-CN" dirty="0" err="1"/>
              <a:t>eudev</a:t>
            </a:r>
            <a:r>
              <a:rPr lang="zh-CN" altLang="en-US" dirty="0"/>
              <a:t>。</a:t>
            </a:r>
            <a:r>
              <a:rPr lang="en-US" altLang="zh-CN" dirty="0" err="1"/>
              <a:t>mdev</a:t>
            </a:r>
            <a:r>
              <a:rPr lang="zh-CN" altLang="en-US" dirty="0"/>
              <a:t>是</a:t>
            </a:r>
            <a:r>
              <a:rPr lang="en-US" altLang="zh-CN" dirty="0" err="1"/>
              <a:t>BusyBox</a:t>
            </a:r>
            <a:r>
              <a:rPr lang="zh-CN" altLang="en-US" dirty="0"/>
              <a:t>自带的动态设备管理器，是</a:t>
            </a:r>
            <a:r>
              <a:rPr lang="en-US" altLang="zh-CN" dirty="0" err="1"/>
              <a:t>udev</a:t>
            </a:r>
            <a:r>
              <a:rPr lang="zh-CN" altLang="en-US" dirty="0"/>
              <a:t>的简化版；</a:t>
            </a:r>
            <a:r>
              <a:rPr lang="en-US" altLang="zh-CN" dirty="0" err="1"/>
              <a:t>eudev</a:t>
            </a:r>
            <a:r>
              <a:rPr lang="zh-CN" altLang="en-US" dirty="0"/>
              <a:t>则是</a:t>
            </a:r>
            <a:r>
              <a:rPr lang="en-US" altLang="zh-CN" dirty="0"/>
              <a:t>Gentoo</a:t>
            </a:r>
            <a:r>
              <a:rPr lang="zh-CN" altLang="en-US" dirty="0"/>
              <a:t>开发的</a:t>
            </a:r>
            <a:r>
              <a:rPr lang="en-US" altLang="zh-CN" dirty="0" err="1"/>
              <a:t>udev</a:t>
            </a:r>
            <a:r>
              <a:rPr lang="zh-CN" altLang="en-US" dirty="0"/>
              <a:t>分支。无论是</a:t>
            </a:r>
            <a:r>
              <a:rPr lang="en-US" altLang="zh-CN" dirty="0" err="1"/>
              <a:t>udev</a:t>
            </a:r>
            <a:r>
              <a:rPr lang="zh-CN" altLang="en-US" dirty="0"/>
              <a:t>，还是后来的</a:t>
            </a:r>
            <a:r>
              <a:rPr lang="en-US" altLang="zh-CN" dirty="0" err="1"/>
              <a:t>mdev</a:t>
            </a:r>
            <a:r>
              <a:rPr lang="zh-CN" altLang="en-US" dirty="0"/>
              <a:t>和</a:t>
            </a:r>
            <a:r>
              <a:rPr lang="en-US" altLang="zh-CN" dirty="0" err="1"/>
              <a:t>eudev</a:t>
            </a:r>
            <a:r>
              <a:rPr lang="zh-CN" altLang="en-US" dirty="0"/>
              <a:t>，它们都是用户空间的设备管理器。只要系统采用动态设备管理，无论采用哪个管理器，对驱动编写的要求都是相同的。通常都以</a:t>
            </a:r>
            <a:r>
              <a:rPr lang="en-US" altLang="zh-CN" dirty="0" err="1"/>
              <a:t>udev</a:t>
            </a:r>
            <a:r>
              <a:rPr lang="zh-CN" altLang="en-US" dirty="0"/>
              <a:t>来指代动态设备管理器</a:t>
            </a:r>
            <a:r>
              <a:rPr lang="zh-CN" altLang="en-US" dirty="0" smtClean="0"/>
              <a:t>。</a:t>
            </a:r>
            <a:endParaRPr lang="en-US" altLang="zh-CN" dirty="0" smtClean="0"/>
          </a:p>
        </p:txBody>
      </p:sp>
    </p:spTree>
    <p:extLst>
      <p:ext uri="{BB962C8B-B14F-4D97-AF65-F5344CB8AC3E}">
        <p14:creationId xmlns:p14="http://schemas.microsoft.com/office/powerpoint/2010/main" val="411329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udev</a:t>
            </a:r>
            <a:r>
              <a:rPr lang="zh-CN" altLang="en-US" dirty="0"/>
              <a:t>和驱动</a:t>
            </a:r>
          </a:p>
        </p:txBody>
      </p:sp>
      <p:sp>
        <p:nvSpPr>
          <p:cNvPr id="3" name="内容占位符 2"/>
          <p:cNvSpPr>
            <a:spLocks noGrp="1"/>
          </p:cNvSpPr>
          <p:nvPr>
            <p:ph idx="1"/>
          </p:nvPr>
        </p:nvSpPr>
        <p:spPr/>
        <p:txBody>
          <a:bodyPr/>
          <a:lstStyle/>
          <a:p>
            <a:r>
              <a:rPr lang="zh-CN" altLang="en-US" dirty="0"/>
              <a:t>如果设备驱动不支持自动创建设备节点，则必须由驱动使用者来完成。驱动使用者必须根据驱动规定的主次设备号和设备名称来创建设备节点。例如一个设备驱动中设定设备名为</a:t>
            </a:r>
            <a:r>
              <a:rPr lang="en-US" altLang="zh-CN" dirty="0"/>
              <a:t>led</a:t>
            </a:r>
            <a:r>
              <a:rPr lang="zh-CN" altLang="en-US" dirty="0"/>
              <a:t>，主设备号</a:t>
            </a:r>
            <a:r>
              <a:rPr lang="en-US" altLang="zh-CN" dirty="0"/>
              <a:t>231</a:t>
            </a:r>
            <a:r>
              <a:rPr lang="zh-CN" altLang="en-US" dirty="0"/>
              <a:t>，次设备号</a:t>
            </a:r>
            <a:r>
              <a:rPr lang="en-US" altLang="zh-CN" dirty="0"/>
              <a:t>0</a:t>
            </a:r>
            <a:r>
              <a:rPr lang="zh-CN" altLang="en-US" dirty="0"/>
              <a:t>，则创建设备节点的命令为：</a:t>
            </a:r>
          </a:p>
          <a:p>
            <a:r>
              <a:rPr lang="da-DK" altLang="zh-CN" dirty="0"/>
              <a:t># mknod  /dev/led  c  231  0</a:t>
            </a:r>
          </a:p>
          <a:p>
            <a:r>
              <a:rPr lang="zh-CN" altLang="en-US" dirty="0"/>
              <a:t>已经分配的设备号会出现在</a:t>
            </a:r>
            <a:r>
              <a:rPr lang="en-US" altLang="zh-CN" dirty="0"/>
              <a:t>/proc/devices</a:t>
            </a:r>
            <a:r>
              <a:rPr lang="zh-CN" altLang="en-US" dirty="0"/>
              <a:t>文件中。无论驱动采用静态设备节点还是动态设备节点，插入驱动后，都可根据</a:t>
            </a:r>
            <a:r>
              <a:rPr lang="en-US" altLang="zh-CN" dirty="0"/>
              <a:t>/proc/devices</a:t>
            </a:r>
            <a:r>
              <a:rPr lang="zh-CN" altLang="en-US" dirty="0"/>
              <a:t>文件中的信息来创建设备节点。</a:t>
            </a:r>
          </a:p>
        </p:txBody>
      </p:sp>
    </p:spTree>
    <p:extLst>
      <p:ext uri="{BB962C8B-B14F-4D97-AF65-F5344CB8AC3E}">
        <p14:creationId xmlns:p14="http://schemas.microsoft.com/office/powerpoint/2010/main" val="3539386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a:t>udev</a:t>
            </a:r>
            <a:r>
              <a:rPr lang="zh-CN" altLang="en-US" dirty="0"/>
              <a:t>和驱动</a:t>
            </a:r>
          </a:p>
        </p:txBody>
      </p:sp>
      <p:sp>
        <p:nvSpPr>
          <p:cNvPr id="3" name="内容占位符 2"/>
          <p:cNvSpPr>
            <a:spLocks noGrp="1"/>
          </p:cNvSpPr>
          <p:nvPr>
            <p:ph idx="1"/>
          </p:nvPr>
        </p:nvSpPr>
        <p:spPr/>
        <p:txBody>
          <a:bodyPr/>
          <a:lstStyle/>
          <a:p>
            <a:r>
              <a:rPr lang="zh-CN" altLang="en-US" dirty="0"/>
              <a:t>在</a:t>
            </a:r>
            <a:r>
              <a:rPr lang="en-US" altLang="zh-CN" dirty="0"/>
              <a:t>2.6</a:t>
            </a:r>
            <a:r>
              <a:rPr lang="zh-CN" altLang="en-US" dirty="0"/>
              <a:t>内核，引入了新的设备管理机制</a:t>
            </a:r>
            <a:r>
              <a:rPr lang="en-US" altLang="zh-CN" dirty="0" err="1"/>
              <a:t>sysfs</a:t>
            </a:r>
            <a:r>
              <a:rPr lang="zh-CN" altLang="en-US" dirty="0"/>
              <a:t>。</a:t>
            </a:r>
            <a:r>
              <a:rPr lang="en-US" altLang="zh-CN" dirty="0" err="1"/>
              <a:t>sysfs</a:t>
            </a:r>
            <a:r>
              <a:rPr lang="zh-CN" altLang="en-US" dirty="0"/>
              <a:t>是</a:t>
            </a:r>
            <a:r>
              <a:rPr lang="en-US" altLang="zh-CN" dirty="0"/>
              <a:t>2.6</a:t>
            </a:r>
            <a:r>
              <a:rPr lang="zh-CN" altLang="en-US" dirty="0"/>
              <a:t>内核引入的用于管理设备的一种虚拟文件系统，挂载在</a:t>
            </a:r>
            <a:r>
              <a:rPr lang="en-US" altLang="zh-CN" dirty="0"/>
              <a:t>/sys</a:t>
            </a:r>
            <a:r>
              <a:rPr lang="zh-CN" altLang="en-US" dirty="0"/>
              <a:t>目录下。</a:t>
            </a:r>
            <a:r>
              <a:rPr lang="en-US" altLang="zh-CN" dirty="0" err="1"/>
              <a:t>sysfs</a:t>
            </a:r>
            <a:r>
              <a:rPr lang="zh-CN" altLang="en-US" dirty="0"/>
              <a:t>将实际连接到系统上的设备和总线组织成一个文件分级结构，每个设备在</a:t>
            </a:r>
            <a:r>
              <a:rPr lang="en-US" altLang="zh-CN" dirty="0" err="1"/>
              <a:t>sysfs</a:t>
            </a:r>
            <a:r>
              <a:rPr lang="zh-CN" altLang="en-US" dirty="0"/>
              <a:t>目录中都有唯一对应的目录，可被用户访问，用户空间程序可以利用这些信息实现与内核的交互。</a:t>
            </a:r>
          </a:p>
          <a:p>
            <a:r>
              <a:rPr lang="zh-CN" altLang="en-US" dirty="0"/>
              <a:t>若要编写一个能用</a:t>
            </a:r>
            <a:r>
              <a:rPr lang="en-US" altLang="zh-CN" dirty="0" err="1"/>
              <a:t>udev</a:t>
            </a:r>
            <a:r>
              <a:rPr lang="zh-CN" altLang="en-US" dirty="0"/>
              <a:t>管理的设备驱动，需要在驱动代码中调用</a:t>
            </a:r>
            <a:r>
              <a:rPr lang="en-US" altLang="zh-CN" dirty="0" err="1"/>
              <a:t>class_create</a:t>
            </a:r>
            <a:r>
              <a:rPr lang="en-US" altLang="zh-CN" dirty="0"/>
              <a:t>()</a:t>
            </a:r>
            <a:r>
              <a:rPr lang="zh-CN" altLang="en-US" dirty="0"/>
              <a:t>为设备创建一个</a:t>
            </a:r>
            <a:r>
              <a:rPr lang="en-US" altLang="zh-CN" dirty="0"/>
              <a:t>class</a:t>
            </a:r>
            <a:r>
              <a:rPr lang="zh-CN" altLang="en-US" dirty="0"/>
              <a:t>类，再调用</a:t>
            </a:r>
            <a:r>
              <a:rPr lang="en-US" altLang="zh-CN" dirty="0" err="1"/>
              <a:t>device_create</a:t>
            </a:r>
            <a:r>
              <a:rPr lang="en-US" altLang="zh-CN" dirty="0"/>
              <a:t>()</a:t>
            </a:r>
            <a:r>
              <a:rPr lang="zh-CN" altLang="en-US" dirty="0"/>
              <a:t>为每个设备创建对应的设备。</a:t>
            </a:r>
          </a:p>
        </p:txBody>
      </p:sp>
    </p:spTree>
    <p:extLst>
      <p:ext uri="{BB962C8B-B14F-4D97-AF65-F5344CB8AC3E}">
        <p14:creationId xmlns:p14="http://schemas.microsoft.com/office/powerpoint/2010/main" val="4037819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609600"/>
            <a:ext cx="10131425" cy="6070600"/>
          </a:xfrm>
        </p:spPr>
        <p:txBody>
          <a:bodyPr>
            <a:normAutofit/>
          </a:bodyPr>
          <a:lstStyle/>
          <a:p>
            <a:r>
              <a:rPr lang="en-US" altLang="zh-CN" dirty="0" err="1"/>
              <a:t>class_create</a:t>
            </a:r>
            <a:r>
              <a:rPr lang="en-US" altLang="zh-CN" dirty="0"/>
              <a:t>()</a:t>
            </a:r>
            <a:r>
              <a:rPr lang="zh-CN" altLang="en-US" dirty="0"/>
              <a:t>函数用于在</a:t>
            </a:r>
            <a:r>
              <a:rPr lang="en-US" altLang="zh-CN" dirty="0" err="1"/>
              <a:t>sysfs</a:t>
            </a:r>
            <a:r>
              <a:rPr lang="zh-CN" altLang="en-US" dirty="0"/>
              <a:t>的</a:t>
            </a:r>
            <a:r>
              <a:rPr lang="en-US" altLang="zh-CN" dirty="0"/>
              <a:t>class</a:t>
            </a:r>
            <a:r>
              <a:rPr lang="zh-CN" altLang="en-US" dirty="0"/>
              <a:t>目录下创建一个类，函数原型</a:t>
            </a:r>
            <a:r>
              <a:rPr lang="zh-CN" altLang="en-US" dirty="0" smtClean="0"/>
              <a:t>如下：</a:t>
            </a:r>
            <a:endParaRPr lang="en-US" altLang="zh-CN" dirty="0" smtClean="0"/>
          </a:p>
          <a:p>
            <a:r>
              <a:rPr lang="en-US" altLang="zh-CN" dirty="0"/>
              <a:t>#define </a:t>
            </a:r>
            <a:r>
              <a:rPr lang="en-US" altLang="zh-CN" dirty="0" err="1"/>
              <a:t>class_create</a:t>
            </a:r>
            <a:r>
              <a:rPr lang="en-US" altLang="zh-CN" dirty="0"/>
              <a:t>(owner, name</a:t>
            </a:r>
            <a:r>
              <a:rPr lang="en-US" altLang="zh-CN" dirty="0" smtClean="0"/>
              <a:t>)({</a:t>
            </a:r>
          </a:p>
          <a:p>
            <a:pPr lvl="1"/>
            <a:r>
              <a:rPr lang="en-US" altLang="zh-CN" dirty="0" smtClean="0"/>
              <a:t>static </a:t>
            </a:r>
            <a:r>
              <a:rPr lang="en-US" altLang="zh-CN" dirty="0" err="1"/>
              <a:t>struct</a:t>
            </a:r>
            <a:r>
              <a:rPr lang="en-US" altLang="zh-CN" dirty="0"/>
              <a:t> </a:t>
            </a:r>
            <a:r>
              <a:rPr lang="en-US" altLang="zh-CN" dirty="0" err="1"/>
              <a:t>lock_class_key</a:t>
            </a:r>
            <a:r>
              <a:rPr lang="en-US" altLang="zh-CN" dirty="0"/>
              <a:t> __key</a:t>
            </a:r>
            <a:r>
              <a:rPr lang="en-US" altLang="zh-CN" dirty="0" smtClean="0"/>
              <a:t>;</a:t>
            </a:r>
          </a:p>
          <a:p>
            <a:pPr lvl="1"/>
            <a:r>
              <a:rPr lang="en-US" altLang="zh-CN" dirty="0" smtClean="0"/>
              <a:t>__</a:t>
            </a:r>
            <a:r>
              <a:rPr lang="en-US" altLang="zh-CN" dirty="0" err="1"/>
              <a:t>class_create</a:t>
            </a:r>
            <a:r>
              <a:rPr lang="en-US" altLang="zh-CN" dirty="0"/>
              <a:t>(owner, name, &amp;__key</a:t>
            </a:r>
            <a:r>
              <a:rPr lang="en-US" altLang="zh-CN" dirty="0" smtClean="0"/>
              <a:t>);</a:t>
            </a:r>
          </a:p>
          <a:p>
            <a:pPr lvl="1"/>
            <a:r>
              <a:rPr lang="en-US" altLang="zh-CN" dirty="0" smtClean="0"/>
              <a:t>)</a:t>
            </a:r>
          </a:p>
          <a:p>
            <a:pPr marL="285750" lvl="1"/>
            <a:r>
              <a:rPr lang="en-US" altLang="zh-CN" sz="2400" dirty="0"/>
              <a:t>extern </a:t>
            </a:r>
            <a:r>
              <a:rPr lang="en-US" altLang="zh-CN" sz="2400" dirty="0" err="1"/>
              <a:t>struct</a:t>
            </a:r>
            <a:r>
              <a:rPr lang="en-US" altLang="zh-CN" sz="2400" dirty="0"/>
              <a:t> class * __</a:t>
            </a:r>
            <a:r>
              <a:rPr lang="en-US" altLang="zh-CN" sz="2400" dirty="0" err="1"/>
              <a:t>must_check</a:t>
            </a:r>
            <a:r>
              <a:rPr lang="en-US" altLang="zh-CN" sz="2400" dirty="0"/>
              <a:t> __</a:t>
            </a:r>
            <a:r>
              <a:rPr lang="en-US" altLang="zh-CN" sz="2400" dirty="0" err="1"/>
              <a:t>class_create</a:t>
            </a:r>
            <a:r>
              <a:rPr lang="en-US" altLang="zh-CN" sz="2400" dirty="0"/>
              <a:t>(</a:t>
            </a:r>
            <a:r>
              <a:rPr lang="en-US" altLang="zh-CN" sz="2400" dirty="0" err="1"/>
              <a:t>struct</a:t>
            </a:r>
            <a:r>
              <a:rPr lang="en-US" altLang="zh-CN" sz="2400" dirty="0"/>
              <a:t> module *</a:t>
            </a:r>
            <a:r>
              <a:rPr lang="en-US" altLang="zh-CN" sz="2400" dirty="0" err="1"/>
              <a:t>owner,const</a:t>
            </a:r>
            <a:r>
              <a:rPr lang="en-US" altLang="zh-CN" sz="2400" dirty="0"/>
              <a:t> char *</a:t>
            </a:r>
            <a:r>
              <a:rPr lang="en-US" altLang="zh-CN" sz="2400" dirty="0" err="1"/>
              <a:t>name,struct</a:t>
            </a:r>
            <a:r>
              <a:rPr lang="en-US" altLang="zh-CN" sz="2400" dirty="0"/>
              <a:t> </a:t>
            </a:r>
            <a:r>
              <a:rPr lang="en-US" altLang="zh-CN" sz="2400" dirty="0" err="1"/>
              <a:t>lock_class_key</a:t>
            </a:r>
            <a:r>
              <a:rPr lang="en-US" altLang="zh-CN" sz="2400" dirty="0"/>
              <a:t> *key</a:t>
            </a:r>
            <a:r>
              <a:rPr lang="en-US" altLang="zh-CN" sz="2400" dirty="0" smtClean="0"/>
              <a:t>);</a:t>
            </a:r>
          </a:p>
          <a:p>
            <a:r>
              <a:rPr lang="zh-CN" altLang="en-US" dirty="0"/>
              <a:t>与</a:t>
            </a:r>
            <a:r>
              <a:rPr lang="en-US" altLang="zh-CN" dirty="0" err="1"/>
              <a:t>class_create</a:t>
            </a:r>
            <a:r>
              <a:rPr lang="en-US" altLang="zh-CN" dirty="0"/>
              <a:t>()</a:t>
            </a:r>
            <a:r>
              <a:rPr lang="zh-CN" altLang="en-US" dirty="0"/>
              <a:t>对应的销毁函数是</a:t>
            </a:r>
            <a:r>
              <a:rPr lang="en-US" altLang="zh-CN" dirty="0" err="1"/>
              <a:t>class_destroy</a:t>
            </a:r>
            <a:r>
              <a:rPr lang="en-US" altLang="zh-CN" dirty="0"/>
              <a:t>()</a:t>
            </a:r>
            <a:r>
              <a:rPr lang="zh-CN" altLang="en-US" dirty="0"/>
              <a:t>，用于销毁在</a:t>
            </a:r>
            <a:r>
              <a:rPr lang="en-US" altLang="zh-CN" dirty="0"/>
              <a:t>class</a:t>
            </a:r>
            <a:r>
              <a:rPr lang="zh-CN" altLang="en-US" dirty="0"/>
              <a:t>目录下创建的类，函数原型如下：</a:t>
            </a:r>
          </a:p>
          <a:p>
            <a:r>
              <a:rPr lang="en-US" altLang="zh-CN" dirty="0"/>
              <a:t>void </a:t>
            </a:r>
            <a:r>
              <a:rPr lang="en-US" altLang="zh-CN" dirty="0" err="1"/>
              <a:t>class_destroy</a:t>
            </a:r>
            <a:r>
              <a:rPr lang="en-US" altLang="zh-CN" dirty="0"/>
              <a:t>(</a:t>
            </a:r>
            <a:r>
              <a:rPr lang="en-US" altLang="zh-CN" dirty="0" err="1"/>
              <a:t>struct</a:t>
            </a:r>
            <a:r>
              <a:rPr lang="en-US" altLang="zh-CN" dirty="0"/>
              <a:t> class *</a:t>
            </a:r>
            <a:r>
              <a:rPr lang="en-US" altLang="zh-CN" dirty="0" err="1"/>
              <a:t>cls</a:t>
            </a:r>
            <a:r>
              <a:rPr lang="en-US" altLang="zh-CN" dirty="0"/>
              <a:t>);</a:t>
            </a:r>
            <a:endParaRPr lang="zh-CN" altLang="en-US" sz="6600" dirty="0"/>
          </a:p>
        </p:txBody>
      </p:sp>
    </p:spTree>
    <p:extLst>
      <p:ext uri="{BB962C8B-B14F-4D97-AF65-F5344CB8AC3E}">
        <p14:creationId xmlns:p14="http://schemas.microsoft.com/office/powerpoint/2010/main" val="2202594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838200"/>
            <a:ext cx="10131425" cy="5816600"/>
          </a:xfrm>
        </p:spPr>
        <p:txBody>
          <a:bodyPr>
            <a:normAutofit/>
          </a:bodyPr>
          <a:lstStyle/>
          <a:p>
            <a:r>
              <a:rPr lang="en-US" altLang="zh-CN" dirty="0" err="1"/>
              <a:t>device_create</a:t>
            </a:r>
            <a:r>
              <a:rPr lang="en-US" altLang="zh-CN" dirty="0"/>
              <a:t>()</a:t>
            </a:r>
            <a:r>
              <a:rPr lang="zh-CN" altLang="en-US" dirty="0"/>
              <a:t>用于在</a:t>
            </a:r>
            <a:r>
              <a:rPr lang="en-US" altLang="zh-CN" dirty="0" err="1"/>
              <a:t>sysfs</a:t>
            </a:r>
            <a:r>
              <a:rPr lang="zh-CN" altLang="en-US" dirty="0"/>
              <a:t>系统中创建设备节点相关的文件</a:t>
            </a:r>
            <a:r>
              <a:rPr lang="en-US" altLang="zh-CN" dirty="0"/>
              <a:t>dev</a:t>
            </a:r>
            <a:r>
              <a:rPr lang="zh-CN" altLang="en-US" dirty="0"/>
              <a:t>等文件，函数原型</a:t>
            </a:r>
            <a:r>
              <a:rPr lang="zh-CN" altLang="en-US" dirty="0" smtClean="0"/>
              <a:t>如下程序清单：</a:t>
            </a:r>
            <a:endParaRPr lang="en-US" altLang="zh-CN" dirty="0" smtClean="0"/>
          </a:p>
          <a:p>
            <a:r>
              <a:rPr lang="en-US" altLang="zh-CN" dirty="0"/>
              <a:t>extern </a:t>
            </a:r>
            <a:r>
              <a:rPr lang="en-US" altLang="zh-CN" dirty="0" err="1"/>
              <a:t>struct</a:t>
            </a:r>
            <a:r>
              <a:rPr lang="en-US" altLang="zh-CN" dirty="0"/>
              <a:t> device *</a:t>
            </a:r>
            <a:r>
              <a:rPr lang="en-US" altLang="zh-CN" dirty="0" err="1"/>
              <a:t>device_create</a:t>
            </a:r>
            <a:r>
              <a:rPr lang="en-US" altLang="zh-CN" dirty="0"/>
              <a:t>(</a:t>
            </a:r>
            <a:r>
              <a:rPr lang="en-US" altLang="zh-CN" dirty="0" err="1"/>
              <a:t>struct</a:t>
            </a:r>
            <a:r>
              <a:rPr lang="en-US" altLang="zh-CN" dirty="0"/>
              <a:t> class *</a:t>
            </a:r>
            <a:r>
              <a:rPr lang="en-US" altLang="zh-CN" dirty="0" err="1"/>
              <a:t>cls</a:t>
            </a:r>
            <a:r>
              <a:rPr lang="en-US" altLang="zh-CN" dirty="0"/>
              <a:t>, </a:t>
            </a:r>
            <a:r>
              <a:rPr lang="en-US" altLang="zh-CN" dirty="0" err="1"/>
              <a:t>struct</a:t>
            </a:r>
            <a:r>
              <a:rPr lang="en-US" altLang="zh-CN" dirty="0"/>
              <a:t> device *</a:t>
            </a:r>
            <a:r>
              <a:rPr lang="en-US" altLang="zh-CN" dirty="0" err="1"/>
              <a:t>parent,dev_t</a:t>
            </a:r>
            <a:r>
              <a:rPr lang="en-US" altLang="zh-CN" dirty="0"/>
              <a:t> </a:t>
            </a:r>
            <a:r>
              <a:rPr lang="en-US" altLang="zh-CN" dirty="0" err="1"/>
              <a:t>devt</a:t>
            </a:r>
            <a:r>
              <a:rPr lang="en-US" altLang="zh-CN" dirty="0"/>
              <a:t>, void *</a:t>
            </a:r>
            <a:r>
              <a:rPr lang="en-US" altLang="zh-CN" dirty="0" err="1"/>
              <a:t>drvdata,const</a:t>
            </a:r>
            <a:r>
              <a:rPr lang="en-US" altLang="zh-CN" dirty="0"/>
              <a:t> char *</a:t>
            </a:r>
            <a:r>
              <a:rPr lang="en-US" altLang="zh-CN" dirty="0" err="1"/>
              <a:t>fmt</a:t>
            </a:r>
            <a:r>
              <a:rPr lang="en-US" altLang="zh-CN" dirty="0"/>
              <a:t>, </a:t>
            </a:r>
            <a:r>
              <a:rPr lang="en-US" altLang="zh-CN" dirty="0" smtClean="0"/>
              <a:t>...);</a:t>
            </a:r>
          </a:p>
          <a:p>
            <a:r>
              <a:rPr lang="zh-CN" altLang="en-US" dirty="0" smtClean="0"/>
              <a:t>与</a:t>
            </a:r>
            <a:r>
              <a:rPr lang="en-US" altLang="zh-CN" dirty="0" err="1"/>
              <a:t>device_create</a:t>
            </a:r>
            <a:r>
              <a:rPr lang="en-US" altLang="zh-CN" dirty="0"/>
              <a:t>()</a:t>
            </a:r>
            <a:r>
              <a:rPr lang="zh-CN" altLang="en-US" dirty="0"/>
              <a:t>对应的销毁函数是</a:t>
            </a:r>
            <a:r>
              <a:rPr lang="en-US" altLang="zh-CN" dirty="0" err="1"/>
              <a:t>device_destroy</a:t>
            </a:r>
            <a:r>
              <a:rPr lang="en-US" altLang="zh-CN" dirty="0"/>
              <a:t>()</a:t>
            </a:r>
            <a:r>
              <a:rPr lang="zh-CN" altLang="en-US" dirty="0"/>
              <a:t>，用于销毁在</a:t>
            </a:r>
            <a:r>
              <a:rPr lang="en-US" altLang="zh-CN" dirty="0" err="1"/>
              <a:t>sysfs</a:t>
            </a:r>
            <a:r>
              <a:rPr lang="zh-CN" altLang="en-US" dirty="0"/>
              <a:t>中创建的设备节点相关文件，函数原型如下：</a:t>
            </a:r>
          </a:p>
          <a:p>
            <a:r>
              <a:rPr lang="en-US" altLang="zh-CN" dirty="0"/>
              <a:t>void </a:t>
            </a:r>
            <a:r>
              <a:rPr lang="en-US" altLang="zh-CN" dirty="0" err="1"/>
              <a:t>device_destroy</a:t>
            </a:r>
            <a:r>
              <a:rPr lang="en-US" altLang="zh-CN" dirty="0"/>
              <a:t>(</a:t>
            </a:r>
            <a:r>
              <a:rPr lang="en-US" altLang="zh-CN" dirty="0" err="1"/>
              <a:t>struct</a:t>
            </a:r>
            <a:r>
              <a:rPr lang="en-US" altLang="zh-CN" dirty="0"/>
              <a:t> class *</a:t>
            </a:r>
            <a:r>
              <a:rPr lang="en-US" altLang="zh-CN" dirty="0" err="1"/>
              <a:t>cls</a:t>
            </a:r>
            <a:r>
              <a:rPr lang="en-US" altLang="zh-CN" dirty="0"/>
              <a:t>, </a:t>
            </a:r>
            <a:r>
              <a:rPr lang="en-US" altLang="zh-CN" dirty="0" err="1"/>
              <a:t>dev_t</a:t>
            </a:r>
            <a:r>
              <a:rPr lang="en-US" altLang="zh-CN" dirty="0"/>
              <a:t> </a:t>
            </a:r>
            <a:r>
              <a:rPr lang="en-US" altLang="zh-CN" dirty="0" err="1"/>
              <a:t>devt</a:t>
            </a:r>
            <a:r>
              <a:rPr lang="en-US" altLang="zh-CN" dirty="0" smtClean="0"/>
              <a:t>);</a:t>
            </a:r>
          </a:p>
          <a:p>
            <a:r>
              <a:rPr lang="zh-CN" altLang="en-US" dirty="0"/>
              <a:t>下面这个示例将在</a:t>
            </a:r>
            <a:r>
              <a:rPr lang="en-US" altLang="zh-CN" dirty="0"/>
              <a:t>/sys/class/</a:t>
            </a:r>
            <a:r>
              <a:rPr lang="zh-CN" altLang="en-US" dirty="0"/>
              <a:t>目录下创建</a:t>
            </a:r>
            <a:r>
              <a:rPr lang="en-US" altLang="zh-CN" dirty="0" err="1"/>
              <a:t>char_cdev_class</a:t>
            </a:r>
            <a:r>
              <a:rPr lang="zh-CN" altLang="en-US" dirty="0"/>
              <a:t>目录，并在</a:t>
            </a:r>
            <a:r>
              <a:rPr lang="en-US" altLang="zh-CN" dirty="0" err="1"/>
              <a:t>sysfs</a:t>
            </a:r>
            <a:r>
              <a:rPr lang="zh-CN" altLang="en-US" dirty="0"/>
              <a:t>中创建</a:t>
            </a:r>
            <a:r>
              <a:rPr lang="en-US" altLang="zh-CN" dirty="0" err="1"/>
              <a:t>char_cdev%d</a:t>
            </a:r>
            <a:r>
              <a:rPr lang="zh-CN" altLang="en-US" dirty="0"/>
              <a:t>文件：</a:t>
            </a:r>
          </a:p>
          <a:p>
            <a:r>
              <a:rPr lang="en-US" altLang="zh-CN" dirty="0" err="1"/>
              <a:t>class_create</a:t>
            </a:r>
            <a:r>
              <a:rPr lang="en-US" altLang="zh-CN" dirty="0"/>
              <a:t>(THIS_MODULE, "</a:t>
            </a:r>
            <a:r>
              <a:rPr lang="en-US" altLang="zh-CN" dirty="0" err="1"/>
              <a:t>char_cdev_class</a:t>
            </a:r>
            <a:r>
              <a:rPr lang="en-US" altLang="zh-CN" dirty="0"/>
              <a:t>"); </a:t>
            </a:r>
            <a:r>
              <a:rPr lang="en-US" altLang="zh-CN" dirty="0" err="1" smtClean="0"/>
              <a:t>device_create</a:t>
            </a:r>
            <a:r>
              <a:rPr lang="en-US" altLang="zh-CN" dirty="0" smtClean="0"/>
              <a:t>(</a:t>
            </a:r>
            <a:r>
              <a:rPr lang="en-US" altLang="zh-CN" dirty="0" err="1" smtClean="0"/>
              <a:t>char_cdev_class</a:t>
            </a:r>
            <a:r>
              <a:rPr lang="en-US" altLang="zh-CN" dirty="0"/>
              <a:t>, NULL, </a:t>
            </a:r>
            <a:r>
              <a:rPr lang="en-US" altLang="zh-CN" dirty="0" err="1"/>
              <a:t>devno</a:t>
            </a:r>
            <a:r>
              <a:rPr lang="en-US" altLang="zh-CN" dirty="0"/>
              <a:t>, NULL, "</a:t>
            </a:r>
            <a:r>
              <a:rPr lang="en-US" altLang="zh-CN" dirty="0" err="1"/>
              <a:t>char_cdev</a:t>
            </a:r>
            <a:r>
              <a:rPr lang="en-US" altLang="zh-CN" dirty="0"/>
              <a:t>" "%d", MINOR(</a:t>
            </a:r>
            <a:r>
              <a:rPr lang="en-US" altLang="zh-CN" dirty="0" err="1"/>
              <a:t>devno</a:t>
            </a:r>
            <a:r>
              <a:rPr lang="en-US" altLang="zh-CN" dirty="0"/>
              <a:t>));</a:t>
            </a:r>
            <a:endParaRPr lang="zh-CN" altLang="en-US" dirty="0"/>
          </a:p>
        </p:txBody>
      </p:sp>
    </p:spTree>
    <p:extLst>
      <p:ext uri="{BB962C8B-B14F-4D97-AF65-F5344CB8AC3E}">
        <p14:creationId xmlns:p14="http://schemas.microsoft.com/office/powerpoint/2010/main" val="423344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a:t>
            </a:r>
            <a:r>
              <a:rPr lang="en-US" altLang="zh-CN" b="1" dirty="0" err="1"/>
              <a:t>udev</a:t>
            </a:r>
            <a:r>
              <a:rPr lang="zh-CN" altLang="en-US" dirty="0"/>
              <a:t>的驱动</a:t>
            </a:r>
            <a:r>
              <a:rPr lang="zh-CN" altLang="en-US" dirty="0" smtClean="0"/>
              <a:t>范例</a:t>
            </a:r>
            <a:endParaRPr lang="zh-CN" altLang="en-US" dirty="0"/>
          </a:p>
        </p:txBody>
      </p:sp>
      <p:sp>
        <p:nvSpPr>
          <p:cNvPr id="3" name="内容占位符 2"/>
          <p:cNvSpPr>
            <a:spLocks noGrp="1"/>
          </p:cNvSpPr>
          <p:nvPr>
            <p:ph idx="1"/>
          </p:nvPr>
        </p:nvSpPr>
        <p:spPr/>
        <p:txBody>
          <a:bodyPr>
            <a:normAutofit/>
          </a:bodyPr>
          <a:lstStyle/>
          <a:p>
            <a:r>
              <a:rPr lang="zh-CN" altLang="en-US" dirty="0" smtClean="0"/>
              <a:t>这个例子将</a:t>
            </a:r>
            <a:r>
              <a:rPr lang="zh-CN" altLang="en-US" dirty="0"/>
              <a:t>用前面提到的知识，编写一个能自动创建设备节点的驱动程序。这个程序依然只有入口和出口，但是与前一个程序相比，有几点不同：</a:t>
            </a:r>
          </a:p>
          <a:p>
            <a:r>
              <a:rPr lang="zh-CN" altLang="en-US" dirty="0"/>
              <a:t>（</a:t>
            </a:r>
            <a:r>
              <a:rPr lang="en-US" altLang="zh-CN" dirty="0"/>
              <a:t>1</a:t>
            </a:r>
            <a:r>
              <a:rPr lang="zh-CN" altLang="en-US" dirty="0"/>
              <a:t>） 直接使用</a:t>
            </a:r>
            <a:r>
              <a:rPr lang="en-US" altLang="zh-CN" dirty="0" err="1"/>
              <a:t>cdev</a:t>
            </a:r>
            <a:r>
              <a:rPr lang="zh-CN" altLang="en-US" dirty="0"/>
              <a:t>来操作；</a:t>
            </a:r>
          </a:p>
          <a:p>
            <a:r>
              <a:rPr lang="zh-CN" altLang="en-US" dirty="0"/>
              <a:t>（</a:t>
            </a:r>
            <a:r>
              <a:rPr lang="en-US" altLang="zh-CN" dirty="0"/>
              <a:t>2</a:t>
            </a:r>
            <a:r>
              <a:rPr lang="zh-CN" altLang="en-US" dirty="0"/>
              <a:t>） 支持自动创建设备节点；</a:t>
            </a:r>
          </a:p>
          <a:p>
            <a:r>
              <a:rPr lang="zh-CN" altLang="en-US" dirty="0"/>
              <a:t>（</a:t>
            </a:r>
            <a:r>
              <a:rPr lang="en-US" altLang="zh-CN" dirty="0"/>
              <a:t>3</a:t>
            </a:r>
            <a:r>
              <a:rPr lang="zh-CN" altLang="en-US" dirty="0"/>
              <a:t>） 支持传入参数</a:t>
            </a:r>
            <a:r>
              <a:rPr lang="zh-CN" altLang="en-US" dirty="0" smtClean="0"/>
              <a:t>。</a:t>
            </a:r>
            <a:endParaRPr lang="zh-CN" altLang="en-US" dirty="0"/>
          </a:p>
          <a:p>
            <a:r>
              <a:rPr lang="zh-CN" altLang="en-US" dirty="0" smtClean="0"/>
              <a:t>驱动代码如</a:t>
            </a:r>
            <a:r>
              <a:rPr lang="zh-CN" altLang="en-US" dirty="0"/>
              <a:t>程序清单</a:t>
            </a:r>
            <a:r>
              <a:rPr lang="en-US" altLang="zh-CN" dirty="0"/>
              <a:t>2.14</a:t>
            </a:r>
            <a:r>
              <a:rPr lang="zh-CN" altLang="en-US" dirty="0"/>
              <a:t>所示。驱动实现了设备注册和注销，并能在</a:t>
            </a:r>
            <a:r>
              <a:rPr lang="en-US" altLang="zh-CN" dirty="0" err="1"/>
              <a:t>sysfs</a:t>
            </a:r>
            <a:r>
              <a:rPr lang="zh-CN" altLang="en-US" dirty="0"/>
              <a:t>系统中自动创建设备信息文件。</a:t>
            </a:r>
          </a:p>
        </p:txBody>
      </p:sp>
    </p:spTree>
    <p:extLst>
      <p:ext uri="{BB962C8B-B14F-4D97-AF65-F5344CB8AC3E}">
        <p14:creationId xmlns:p14="http://schemas.microsoft.com/office/powerpoint/2010/main" val="2963130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代码分析</a:t>
            </a:r>
            <a:endParaRPr lang="zh-CN" altLang="en-US" dirty="0"/>
          </a:p>
        </p:txBody>
      </p:sp>
      <p:sp>
        <p:nvSpPr>
          <p:cNvPr id="3" name="内容占位符 2"/>
          <p:cNvSpPr>
            <a:spLocks noGrp="1"/>
          </p:cNvSpPr>
          <p:nvPr>
            <p:ph idx="1"/>
          </p:nvPr>
        </p:nvSpPr>
        <p:spPr/>
        <p:txBody>
          <a:bodyPr>
            <a:normAutofit/>
          </a:bodyPr>
          <a:lstStyle/>
          <a:p>
            <a:r>
              <a:rPr lang="zh-CN" altLang="en-US" dirty="0"/>
              <a:t>对文件进行简要分析：</a:t>
            </a:r>
          </a:p>
          <a:p>
            <a:r>
              <a:rPr lang="zh-CN" altLang="en-US" dirty="0"/>
              <a:t> 第</a:t>
            </a:r>
            <a:r>
              <a:rPr lang="en-US" altLang="zh-CN" dirty="0"/>
              <a:t>(1)~(5)</a:t>
            </a:r>
            <a:r>
              <a:rPr lang="zh-CN" altLang="en-US" dirty="0"/>
              <a:t>行是所需要的头文件；</a:t>
            </a:r>
          </a:p>
          <a:p>
            <a:r>
              <a:rPr lang="zh-CN" altLang="en-US" dirty="0"/>
              <a:t> 第</a:t>
            </a:r>
            <a:r>
              <a:rPr lang="en-US" altLang="zh-CN" dirty="0"/>
              <a:t>(7)~(8)</a:t>
            </a:r>
            <a:r>
              <a:rPr lang="zh-CN" altLang="en-US" dirty="0"/>
              <a:t>行用变量设定设备的主次设备号；</a:t>
            </a:r>
          </a:p>
          <a:p>
            <a:r>
              <a:rPr lang="zh-CN" altLang="en-US" dirty="0"/>
              <a:t> 第</a:t>
            </a:r>
            <a:r>
              <a:rPr lang="en-US" altLang="zh-CN" dirty="0"/>
              <a:t>(9)~(10)</a:t>
            </a:r>
            <a:r>
              <a:rPr lang="zh-CN" altLang="en-US" dirty="0"/>
              <a:t>行是模块参数，驱动支持加载的时候指定主次设备号；</a:t>
            </a:r>
          </a:p>
          <a:p>
            <a:r>
              <a:rPr lang="zh-CN" altLang="en-US" dirty="0"/>
              <a:t> 第</a:t>
            </a:r>
            <a:r>
              <a:rPr lang="en-US" altLang="zh-CN" dirty="0"/>
              <a:t>(12)</a:t>
            </a:r>
            <a:r>
              <a:rPr lang="zh-CN" altLang="en-US" dirty="0"/>
              <a:t>行定义一个</a:t>
            </a:r>
            <a:r>
              <a:rPr lang="en-US" altLang="zh-CN" dirty="0" err="1"/>
              <a:t>cdev</a:t>
            </a:r>
            <a:r>
              <a:rPr lang="zh-CN" altLang="en-US" dirty="0"/>
              <a:t>全局变量</a:t>
            </a:r>
            <a:r>
              <a:rPr lang="en-US" altLang="zh-CN" dirty="0" err="1"/>
              <a:t>char_null_udev</a:t>
            </a:r>
            <a:r>
              <a:rPr lang="zh-CN" altLang="en-US" dirty="0"/>
              <a:t>；</a:t>
            </a:r>
          </a:p>
          <a:p>
            <a:r>
              <a:rPr lang="zh-CN" altLang="en-US" dirty="0"/>
              <a:t> 第</a:t>
            </a:r>
            <a:r>
              <a:rPr lang="en-US" altLang="zh-CN" dirty="0"/>
              <a:t>(13)</a:t>
            </a:r>
            <a:r>
              <a:rPr lang="zh-CN" altLang="en-US" dirty="0"/>
              <a:t>行的</a:t>
            </a:r>
            <a:r>
              <a:rPr lang="en-US" altLang="zh-CN" dirty="0" err="1"/>
              <a:t>dev_t</a:t>
            </a:r>
            <a:r>
              <a:rPr lang="en-US" altLang="zh-CN" dirty="0"/>
              <a:t> </a:t>
            </a:r>
            <a:r>
              <a:rPr lang="en-US" altLang="zh-CN" dirty="0" err="1"/>
              <a:t>devno</a:t>
            </a:r>
            <a:r>
              <a:rPr lang="zh-CN" altLang="en-US" dirty="0"/>
              <a:t>用来保存设备编号；</a:t>
            </a:r>
          </a:p>
          <a:p>
            <a:r>
              <a:rPr lang="zh-CN" altLang="en-US" dirty="0"/>
              <a:t> 第</a:t>
            </a:r>
            <a:r>
              <a:rPr lang="en-US" altLang="zh-CN" dirty="0"/>
              <a:t>(14)</a:t>
            </a:r>
            <a:r>
              <a:rPr lang="zh-CN" altLang="en-US" dirty="0"/>
              <a:t>行是定义</a:t>
            </a:r>
            <a:r>
              <a:rPr lang="en-US" altLang="zh-CN" dirty="0"/>
              <a:t>class</a:t>
            </a:r>
            <a:r>
              <a:rPr lang="zh-CN" altLang="en-US" dirty="0"/>
              <a:t>结构；</a:t>
            </a:r>
          </a:p>
          <a:p>
            <a:r>
              <a:rPr lang="zh-CN" altLang="en-US" dirty="0"/>
              <a:t> 第</a:t>
            </a:r>
            <a:r>
              <a:rPr lang="en-US" altLang="zh-CN" dirty="0"/>
              <a:t>(16)</a:t>
            </a:r>
            <a:r>
              <a:rPr lang="zh-CN" altLang="en-US" dirty="0"/>
              <a:t>行定义设备名为</a:t>
            </a:r>
            <a:r>
              <a:rPr lang="en-US" altLang="zh-CN" dirty="0" err="1"/>
              <a:t>char_null_udev</a:t>
            </a:r>
            <a:r>
              <a:rPr lang="zh-CN" altLang="en-US" dirty="0" smtClean="0"/>
              <a:t>；</a:t>
            </a:r>
            <a:endParaRPr lang="zh-CN" altLang="en-US" dirty="0"/>
          </a:p>
        </p:txBody>
      </p:sp>
    </p:spTree>
    <p:extLst>
      <p:ext uri="{BB962C8B-B14F-4D97-AF65-F5344CB8AC3E}">
        <p14:creationId xmlns:p14="http://schemas.microsoft.com/office/powerpoint/2010/main" val="15124575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609600"/>
            <a:ext cx="10131425" cy="6248400"/>
          </a:xfrm>
        </p:spPr>
        <p:txBody>
          <a:bodyPr>
            <a:normAutofit/>
          </a:bodyPr>
          <a:lstStyle/>
          <a:p>
            <a:endParaRPr lang="zh-CN" altLang="en-US" dirty="0"/>
          </a:p>
          <a:p>
            <a:r>
              <a:rPr lang="zh-CN" altLang="en-US" dirty="0"/>
              <a:t>第</a:t>
            </a:r>
            <a:r>
              <a:rPr lang="en-US" altLang="zh-CN" dirty="0"/>
              <a:t>(18)~(63)</a:t>
            </a:r>
            <a:r>
              <a:rPr lang="zh-CN" altLang="en-US" dirty="0"/>
              <a:t>是模块的初始化代码，行完成设备注册以及设备节点创建：</a:t>
            </a:r>
          </a:p>
          <a:p>
            <a:r>
              <a:rPr lang="zh-CN" altLang="en-US" dirty="0"/>
              <a:t> 第</a:t>
            </a:r>
            <a:r>
              <a:rPr lang="en-US" altLang="zh-CN" dirty="0"/>
              <a:t>(22)~(32)</a:t>
            </a:r>
            <a:r>
              <a:rPr lang="zh-CN" altLang="en-US" dirty="0"/>
              <a:t>行，根据</a:t>
            </a:r>
            <a:r>
              <a:rPr lang="en-US" altLang="zh-CN" dirty="0"/>
              <a:t>major</a:t>
            </a:r>
            <a:r>
              <a:rPr lang="zh-CN" altLang="en-US" dirty="0"/>
              <a:t>变量，可以静态或者动态获取设备编号：如果是设备号，需要用</a:t>
            </a:r>
            <a:r>
              <a:rPr lang="en-US" altLang="zh-CN" dirty="0"/>
              <a:t>MKDEV</a:t>
            </a:r>
            <a:r>
              <a:rPr lang="zh-CN" altLang="en-US" dirty="0"/>
              <a:t>构建成设备编号（行</a:t>
            </a:r>
            <a:r>
              <a:rPr lang="en-US" altLang="zh-CN" dirty="0"/>
              <a:t>(23)</a:t>
            </a:r>
            <a:r>
              <a:rPr lang="zh-CN" altLang="en-US" dirty="0"/>
              <a:t>）；如果是动态获取设备编号，还需在</a:t>
            </a:r>
            <a:r>
              <a:rPr lang="en-US" altLang="zh-CN" dirty="0"/>
              <a:t>(27)</a:t>
            </a:r>
            <a:r>
              <a:rPr lang="zh-CN" altLang="en-US" dirty="0"/>
              <a:t>行获取主设备号；</a:t>
            </a:r>
          </a:p>
          <a:p>
            <a:r>
              <a:rPr lang="zh-CN" altLang="en-US" dirty="0"/>
              <a:t> 第</a:t>
            </a:r>
            <a:r>
              <a:rPr lang="en-US" altLang="zh-CN" dirty="0"/>
              <a:t>(34)</a:t>
            </a:r>
            <a:r>
              <a:rPr lang="zh-CN" altLang="en-US" dirty="0"/>
              <a:t>行通过</a:t>
            </a:r>
            <a:r>
              <a:rPr lang="en-US" altLang="zh-CN" dirty="0" err="1"/>
              <a:t>cdev_alloc</a:t>
            </a:r>
            <a:r>
              <a:rPr lang="zh-CN" altLang="en-US" dirty="0"/>
              <a:t>分配一个</a:t>
            </a:r>
            <a:r>
              <a:rPr lang="en-US" altLang="zh-CN" dirty="0" err="1"/>
              <a:t>cdev</a:t>
            </a:r>
            <a:r>
              <a:rPr lang="zh-CN" altLang="en-US" dirty="0"/>
              <a:t>数据结构</a:t>
            </a:r>
            <a:r>
              <a:rPr lang="en-US" altLang="zh-CN" dirty="0" err="1"/>
              <a:t>char_null_udev</a:t>
            </a:r>
            <a:r>
              <a:rPr lang="zh-CN" altLang="en-US" dirty="0"/>
              <a:t>；</a:t>
            </a:r>
          </a:p>
          <a:p>
            <a:r>
              <a:rPr lang="zh-CN" altLang="en-US" dirty="0"/>
              <a:t> 如果分配成功，则在</a:t>
            </a:r>
            <a:r>
              <a:rPr lang="en-US" altLang="zh-CN" dirty="0"/>
              <a:t>(36)~(37)</a:t>
            </a:r>
            <a:r>
              <a:rPr lang="zh-CN" altLang="en-US" dirty="0"/>
              <a:t>行进行初始化；注意</a:t>
            </a:r>
            <a:r>
              <a:rPr lang="en-US" altLang="zh-CN" dirty="0" err="1"/>
              <a:t>cdev_init</a:t>
            </a:r>
            <a:r>
              <a:rPr lang="en-US" altLang="zh-CN" dirty="0"/>
              <a:t>()</a:t>
            </a:r>
            <a:r>
              <a:rPr lang="zh-CN" altLang="en-US" dirty="0"/>
              <a:t>的第</a:t>
            </a:r>
            <a:r>
              <a:rPr lang="en-US" altLang="zh-CN" dirty="0"/>
              <a:t>2</a:t>
            </a:r>
            <a:r>
              <a:rPr lang="zh-CN" altLang="en-US" dirty="0"/>
              <a:t>个参数，本应该传入驱动操作方法</a:t>
            </a:r>
            <a:r>
              <a:rPr lang="en-US" altLang="zh-CN" dirty="0"/>
              <a:t>fops</a:t>
            </a:r>
            <a:r>
              <a:rPr lang="zh-CN" altLang="en-US" dirty="0"/>
              <a:t>的地址，但是没有实现</a:t>
            </a:r>
            <a:r>
              <a:rPr lang="en-US" altLang="zh-CN" dirty="0"/>
              <a:t>fops</a:t>
            </a:r>
            <a:r>
              <a:rPr lang="zh-CN" altLang="en-US" dirty="0"/>
              <a:t>，就传入一个有效地址，防止运行错误；</a:t>
            </a:r>
          </a:p>
          <a:p>
            <a:r>
              <a:rPr lang="zh-CN" altLang="en-US" dirty="0"/>
              <a:t> 第</a:t>
            </a:r>
            <a:r>
              <a:rPr lang="en-US" altLang="zh-CN" dirty="0"/>
              <a:t>(38)</a:t>
            </a:r>
            <a:r>
              <a:rPr lang="zh-CN" altLang="en-US" dirty="0"/>
              <a:t>行通过</a:t>
            </a:r>
            <a:r>
              <a:rPr lang="en-US" altLang="zh-CN" dirty="0" err="1"/>
              <a:t>cdev_add</a:t>
            </a:r>
            <a:r>
              <a:rPr lang="zh-CN" altLang="en-US" dirty="0"/>
              <a:t>将</a:t>
            </a:r>
            <a:r>
              <a:rPr lang="en-US" altLang="zh-CN" dirty="0" err="1"/>
              <a:t>char_null_udev</a:t>
            </a:r>
            <a:r>
              <a:rPr lang="zh-CN" altLang="en-US" dirty="0"/>
              <a:t>添加到系统中，如果添加失败，则需要释放已经获取的设备号并退出；</a:t>
            </a:r>
          </a:p>
          <a:p>
            <a:r>
              <a:rPr lang="zh-CN" altLang="en-US" dirty="0"/>
              <a:t> 第</a:t>
            </a:r>
            <a:r>
              <a:rPr lang="en-US" altLang="zh-CN" dirty="0"/>
              <a:t>(48)</a:t>
            </a:r>
            <a:r>
              <a:rPr lang="zh-CN" altLang="en-US" dirty="0"/>
              <a:t>行在</a:t>
            </a:r>
            <a:r>
              <a:rPr lang="en-US" altLang="zh-CN" dirty="0" err="1"/>
              <a:t>sysfs</a:t>
            </a:r>
            <a:r>
              <a:rPr lang="zh-CN" altLang="en-US" dirty="0"/>
              <a:t>的</a:t>
            </a:r>
            <a:r>
              <a:rPr lang="en-US" altLang="zh-CN" dirty="0"/>
              <a:t>class</a:t>
            </a:r>
            <a:r>
              <a:rPr lang="zh-CN" altLang="en-US" dirty="0"/>
              <a:t>目录下创建</a:t>
            </a:r>
            <a:r>
              <a:rPr lang="en-US" altLang="zh-CN" dirty="0" err="1"/>
              <a:t>char_null_udev_class</a:t>
            </a:r>
            <a:r>
              <a:rPr lang="zh-CN" altLang="en-US" dirty="0"/>
              <a:t>目录；</a:t>
            </a:r>
          </a:p>
          <a:p>
            <a:r>
              <a:rPr lang="zh-CN" altLang="en-US" dirty="0"/>
              <a:t> 第</a:t>
            </a:r>
            <a:r>
              <a:rPr lang="en-US" altLang="zh-CN" dirty="0"/>
              <a:t>(54)</a:t>
            </a:r>
            <a:r>
              <a:rPr lang="zh-CN" altLang="en-US" dirty="0"/>
              <a:t>或</a:t>
            </a:r>
            <a:r>
              <a:rPr lang="en-US" altLang="zh-CN" dirty="0"/>
              <a:t>(56)</a:t>
            </a:r>
            <a:r>
              <a:rPr lang="zh-CN" altLang="en-US" dirty="0"/>
              <a:t>行是在</a:t>
            </a:r>
            <a:r>
              <a:rPr lang="en-US" altLang="zh-CN" dirty="0" err="1"/>
              <a:t>sysfs</a:t>
            </a:r>
            <a:r>
              <a:rPr lang="zh-CN" altLang="en-US" dirty="0"/>
              <a:t>系统中创建设备节点；</a:t>
            </a:r>
          </a:p>
          <a:p>
            <a:endParaRPr lang="zh-CN" altLang="en-US" dirty="0"/>
          </a:p>
        </p:txBody>
      </p:sp>
    </p:spTree>
    <p:extLst>
      <p:ext uri="{BB962C8B-B14F-4D97-AF65-F5344CB8AC3E}">
        <p14:creationId xmlns:p14="http://schemas.microsoft.com/office/powerpoint/2010/main" val="25717130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1028700"/>
            <a:ext cx="10131425" cy="5118100"/>
          </a:xfrm>
        </p:spPr>
        <p:txBody>
          <a:bodyPr>
            <a:normAutofit fontScale="92500" lnSpcReduction="20000"/>
          </a:bodyPr>
          <a:lstStyle/>
          <a:p>
            <a:endParaRPr lang="zh-CN" altLang="en-US" dirty="0"/>
          </a:p>
          <a:p>
            <a:r>
              <a:rPr lang="zh-CN" altLang="en-US" dirty="0"/>
              <a:t>第</a:t>
            </a:r>
            <a:r>
              <a:rPr lang="en-US" altLang="zh-CN" dirty="0"/>
              <a:t>(65)~(71)</a:t>
            </a:r>
            <a:r>
              <a:rPr lang="zh-CN" altLang="en-US" dirty="0"/>
              <a:t>是模块的退出代码，完成资源释放工作：</a:t>
            </a:r>
          </a:p>
          <a:p>
            <a:r>
              <a:rPr lang="zh-CN" altLang="en-US" dirty="0"/>
              <a:t> 第</a:t>
            </a:r>
            <a:r>
              <a:rPr lang="en-US" altLang="zh-CN" dirty="0"/>
              <a:t>(67)</a:t>
            </a:r>
            <a:r>
              <a:rPr lang="zh-CN" altLang="en-US" dirty="0"/>
              <a:t>行删除</a:t>
            </a:r>
            <a:r>
              <a:rPr lang="en-US" altLang="zh-CN" dirty="0" err="1"/>
              <a:t>char_null_uedv</a:t>
            </a:r>
            <a:r>
              <a:rPr lang="zh-CN" altLang="en-US" dirty="0"/>
              <a:t>结构；</a:t>
            </a:r>
          </a:p>
          <a:p>
            <a:r>
              <a:rPr lang="zh-CN" altLang="en-US" dirty="0"/>
              <a:t> 第</a:t>
            </a:r>
            <a:r>
              <a:rPr lang="en-US" altLang="zh-CN" dirty="0"/>
              <a:t>(68)</a:t>
            </a:r>
            <a:r>
              <a:rPr lang="zh-CN" altLang="en-US" dirty="0"/>
              <a:t>行释放设备号；</a:t>
            </a:r>
          </a:p>
          <a:p>
            <a:r>
              <a:rPr lang="zh-CN" altLang="en-US" dirty="0"/>
              <a:t> 第</a:t>
            </a:r>
            <a:r>
              <a:rPr lang="en-US" altLang="zh-CN" dirty="0"/>
              <a:t>(69)</a:t>
            </a:r>
            <a:r>
              <a:rPr lang="zh-CN" altLang="en-US" dirty="0"/>
              <a:t>行删除</a:t>
            </a:r>
            <a:r>
              <a:rPr lang="en-US" altLang="zh-CN" dirty="0" err="1"/>
              <a:t>sysfs</a:t>
            </a:r>
            <a:r>
              <a:rPr lang="zh-CN" altLang="en-US" dirty="0"/>
              <a:t>中的设备节点；</a:t>
            </a:r>
          </a:p>
          <a:p>
            <a:r>
              <a:rPr lang="zh-CN" altLang="en-US" dirty="0"/>
              <a:t> 第</a:t>
            </a:r>
            <a:r>
              <a:rPr lang="en-US" altLang="zh-CN" dirty="0"/>
              <a:t>(70)</a:t>
            </a:r>
            <a:r>
              <a:rPr lang="zh-CN" altLang="en-US" dirty="0"/>
              <a:t>行销毁</a:t>
            </a:r>
            <a:r>
              <a:rPr lang="en-US" altLang="zh-CN" dirty="0" err="1"/>
              <a:t>sysfs</a:t>
            </a:r>
            <a:r>
              <a:rPr lang="zh-CN" altLang="en-US" dirty="0"/>
              <a:t>中的</a:t>
            </a:r>
            <a:r>
              <a:rPr lang="en-US" altLang="zh-CN" dirty="0"/>
              <a:t>class</a:t>
            </a:r>
            <a:r>
              <a:rPr lang="zh-CN" altLang="en-US" dirty="0"/>
              <a:t>。</a:t>
            </a:r>
          </a:p>
          <a:p>
            <a:r>
              <a:rPr lang="zh-CN" altLang="en-US" dirty="0"/>
              <a:t>编译代码后得到</a:t>
            </a:r>
            <a:r>
              <a:rPr lang="en-US" altLang="zh-CN" dirty="0" err="1"/>
              <a:t>char_null_udev.ko</a:t>
            </a:r>
            <a:r>
              <a:rPr lang="zh-CN" altLang="en-US" dirty="0"/>
              <a:t>模块，插入系统，将可以在</a:t>
            </a:r>
            <a:r>
              <a:rPr lang="en-US" altLang="zh-CN" dirty="0"/>
              <a:t>/sys/class</a:t>
            </a:r>
            <a:r>
              <a:rPr lang="zh-CN" altLang="en-US" dirty="0"/>
              <a:t>目录下看到</a:t>
            </a:r>
            <a:r>
              <a:rPr lang="en-US" altLang="zh-CN" dirty="0" err="1"/>
              <a:t>char_null</a:t>
            </a:r>
            <a:r>
              <a:rPr lang="en-US" altLang="zh-CN" dirty="0"/>
              <a:t> _</a:t>
            </a:r>
            <a:r>
              <a:rPr lang="en-US" altLang="zh-CN" dirty="0" err="1"/>
              <a:t>udev</a:t>
            </a:r>
            <a:r>
              <a:rPr lang="zh-CN" altLang="en-US" dirty="0"/>
              <a:t>目录以及其它信息，先看</a:t>
            </a:r>
            <a:r>
              <a:rPr lang="en-US" altLang="zh-CN" dirty="0"/>
              <a:t>dev</a:t>
            </a:r>
            <a:r>
              <a:rPr lang="zh-CN" altLang="en-US" dirty="0"/>
              <a:t>文件：</a:t>
            </a:r>
          </a:p>
          <a:p>
            <a:r>
              <a:rPr lang="en-US" altLang="zh-CN" dirty="0"/>
              <a:t>#</a:t>
            </a:r>
            <a:r>
              <a:rPr lang="en-US" altLang="zh-CN" dirty="0" err="1"/>
              <a:t>insmod</a:t>
            </a:r>
            <a:r>
              <a:rPr lang="en-US" altLang="zh-CN" dirty="0"/>
              <a:t>  </a:t>
            </a:r>
            <a:r>
              <a:rPr lang="en-US" altLang="zh-CN" dirty="0" err="1" smtClean="0"/>
              <a:t>char_null_udev.ko</a:t>
            </a:r>
            <a:endParaRPr lang="en-US" altLang="zh-CN" dirty="0" smtClean="0"/>
          </a:p>
          <a:p>
            <a:r>
              <a:rPr lang="en-US" altLang="zh-CN" dirty="0" smtClean="0"/>
              <a:t>#</a:t>
            </a:r>
            <a:r>
              <a:rPr lang="en-US" altLang="zh-CN" dirty="0"/>
              <a:t>cat /</a:t>
            </a:r>
            <a:r>
              <a:rPr lang="en-US" altLang="zh-CN" dirty="0" smtClean="0"/>
              <a:t>sys/class/</a:t>
            </a:r>
            <a:r>
              <a:rPr lang="en-US" altLang="zh-CN" dirty="0" err="1" smtClean="0"/>
              <a:t>char_null_udev_class</a:t>
            </a:r>
            <a:r>
              <a:rPr lang="en-US" altLang="zh-CN" dirty="0" smtClean="0"/>
              <a:t>/</a:t>
            </a:r>
            <a:r>
              <a:rPr lang="en-US" altLang="zh-CN" dirty="0" err="1" smtClean="0"/>
              <a:t>char_null_udev</a:t>
            </a:r>
            <a:r>
              <a:rPr lang="en-US" altLang="zh-CN" dirty="0" smtClean="0"/>
              <a:t>/dev</a:t>
            </a:r>
          </a:p>
          <a:p>
            <a:r>
              <a:rPr lang="en-US" altLang="zh-CN" dirty="0" smtClean="0">
                <a:solidFill>
                  <a:srgbClr val="FFFF00"/>
                </a:solidFill>
              </a:rPr>
              <a:t>232:0</a:t>
            </a:r>
            <a:endParaRPr lang="en-US" altLang="zh-CN" dirty="0">
              <a:solidFill>
                <a:srgbClr val="FFFF00"/>
              </a:solidFill>
            </a:endParaRPr>
          </a:p>
          <a:p>
            <a:r>
              <a:rPr lang="en-US" altLang="zh-CN" dirty="0" err="1"/>
              <a:t>udev</a:t>
            </a:r>
            <a:r>
              <a:rPr lang="zh-CN" altLang="en-US" dirty="0"/>
              <a:t>将根据</a:t>
            </a:r>
            <a:r>
              <a:rPr lang="en-US" altLang="zh-CN" dirty="0"/>
              <a:t>dev</a:t>
            </a:r>
            <a:r>
              <a:rPr lang="zh-CN" altLang="en-US" dirty="0"/>
              <a:t>文件来创建设备</a:t>
            </a:r>
            <a:r>
              <a:rPr lang="zh-CN" altLang="en-US" dirty="0" smtClean="0"/>
              <a:t>节点</a:t>
            </a:r>
            <a:r>
              <a:rPr lang="en-US" altLang="zh-CN" dirty="0" smtClean="0"/>
              <a:t>,</a:t>
            </a:r>
            <a:r>
              <a:rPr lang="zh-CN" altLang="en-US" dirty="0"/>
              <a:t>可以看到在</a:t>
            </a:r>
            <a:r>
              <a:rPr lang="en-US" altLang="zh-CN" dirty="0" err="1"/>
              <a:t>sysfs</a:t>
            </a:r>
            <a:r>
              <a:rPr lang="zh-CN" altLang="en-US" dirty="0"/>
              <a:t>中创建的设备节点是主次设备号分别是</a:t>
            </a:r>
            <a:r>
              <a:rPr lang="en-US" altLang="zh-CN" dirty="0"/>
              <a:t>232</a:t>
            </a:r>
            <a:r>
              <a:rPr lang="zh-CN" altLang="en-US" dirty="0"/>
              <a:t>，</a:t>
            </a:r>
            <a:r>
              <a:rPr lang="en-US" altLang="zh-CN" dirty="0"/>
              <a:t>0</a:t>
            </a:r>
            <a:r>
              <a:rPr lang="zh-CN" altLang="en-US" dirty="0"/>
              <a:t>。</a:t>
            </a:r>
            <a:endParaRPr lang="en-US" altLang="zh-CN" dirty="0" smtClean="0"/>
          </a:p>
          <a:p>
            <a:endParaRPr lang="zh-CN" altLang="en-US" dirty="0"/>
          </a:p>
        </p:txBody>
      </p:sp>
    </p:spTree>
    <p:extLst>
      <p:ext uri="{BB962C8B-B14F-4D97-AF65-F5344CB8AC3E}">
        <p14:creationId xmlns:p14="http://schemas.microsoft.com/office/powerpoint/2010/main" val="2093082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无操作系统时的设备驱动</a:t>
            </a:r>
            <a:endParaRPr kumimoji="1" lang="zh-CN" altLang="en-US" dirty="0"/>
          </a:p>
        </p:txBody>
      </p:sp>
      <p:sp>
        <p:nvSpPr>
          <p:cNvPr id="3" name="内容占位符 2"/>
          <p:cNvSpPr>
            <a:spLocks noGrp="1"/>
          </p:cNvSpPr>
          <p:nvPr>
            <p:ph idx="1"/>
          </p:nvPr>
        </p:nvSpPr>
        <p:spPr>
          <a:xfrm>
            <a:off x="685801" y="1780675"/>
            <a:ext cx="4954711" cy="4010526"/>
          </a:xfrm>
        </p:spPr>
        <p:txBody>
          <a:bodyPr/>
          <a:lstStyle/>
          <a:p>
            <a:r>
              <a:rPr lang="zh-CN" altLang="en-US" dirty="0"/>
              <a:t> 在没有操作系统的情况下，设备</a:t>
            </a:r>
            <a:r>
              <a:rPr lang="zh-CN" altLang="en-US" dirty="0" smtClean="0"/>
              <a:t>驱动的</a:t>
            </a:r>
            <a:r>
              <a:rPr lang="zh-CN" altLang="en-US" dirty="0"/>
              <a:t>接口被直接提交给应用软件工程师，应用软件</a:t>
            </a:r>
            <a:r>
              <a:rPr lang="zh-CN" altLang="en-US" dirty="0" smtClean="0"/>
              <a:t>没有跨越</a:t>
            </a:r>
            <a:r>
              <a:rPr lang="zh-CN" altLang="en-US" dirty="0"/>
              <a:t>任何层次就直接访问设备驱动的接口。驱动</a:t>
            </a:r>
            <a:r>
              <a:rPr lang="zh-CN" altLang="en-US" dirty="0" smtClean="0"/>
              <a:t>包含的</a:t>
            </a:r>
            <a:r>
              <a:rPr lang="zh-CN" altLang="en-US" dirty="0"/>
              <a:t>接口函数也与硬件的功能直接吻合，没有任何</a:t>
            </a:r>
            <a:r>
              <a:rPr lang="zh-CN" altLang="en-US" dirty="0" smtClean="0"/>
              <a:t>附加功能</a:t>
            </a:r>
            <a:r>
              <a:rPr lang="zh-CN" altLang="en-US" dirty="0"/>
              <a:t>。图</a:t>
            </a:r>
            <a:r>
              <a:rPr lang="en-US" altLang="zh-CN" dirty="0"/>
              <a:t>1.1 </a:t>
            </a:r>
            <a:r>
              <a:rPr lang="zh-CN" altLang="en-US" dirty="0"/>
              <a:t> 所示为无操作系统情况下硬件、设备</a:t>
            </a:r>
            <a:r>
              <a:rPr lang="zh-CN" altLang="en-US" dirty="0" smtClean="0"/>
              <a:t>驱动与</a:t>
            </a:r>
            <a:r>
              <a:rPr lang="zh-CN" altLang="en-US" dirty="0"/>
              <a:t>应用软件的关系。</a:t>
            </a:r>
            <a:endParaRPr kumimoji="1" lang="zh-CN" altLang="en-US" dirty="0"/>
          </a:p>
        </p:txBody>
      </p:sp>
      <p:pic>
        <p:nvPicPr>
          <p:cNvPr id="4" name="图片 3"/>
          <p:cNvPicPr>
            <a:picLocks noChangeAspect="1"/>
          </p:cNvPicPr>
          <p:nvPr/>
        </p:nvPicPr>
        <p:blipFill>
          <a:blip r:embed="rId2"/>
          <a:stretch>
            <a:fillRect/>
          </a:stretch>
        </p:blipFill>
        <p:spPr>
          <a:xfrm>
            <a:off x="6191444" y="609600"/>
            <a:ext cx="5510822" cy="5676274"/>
          </a:xfrm>
          <a:prstGeom prst="rect">
            <a:avLst/>
          </a:prstGeom>
        </p:spPr>
      </p:pic>
    </p:spTree>
    <p:extLst>
      <p:ext uri="{BB962C8B-B14F-4D97-AF65-F5344CB8AC3E}">
        <p14:creationId xmlns:p14="http://schemas.microsoft.com/office/powerpoint/2010/main" val="514333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1282700"/>
            <a:ext cx="10131425" cy="4902200"/>
          </a:xfrm>
        </p:spPr>
        <p:txBody>
          <a:bodyPr>
            <a:normAutofit/>
          </a:bodyPr>
          <a:lstStyle/>
          <a:p>
            <a:r>
              <a:rPr lang="zh-CN" altLang="en-US" dirty="0" smtClean="0"/>
              <a:t>再</a:t>
            </a:r>
            <a:r>
              <a:rPr lang="zh-CN" altLang="en-US" dirty="0"/>
              <a:t>看</a:t>
            </a:r>
            <a:r>
              <a:rPr lang="en-US" altLang="zh-CN" dirty="0" err="1"/>
              <a:t>uevent</a:t>
            </a:r>
            <a:r>
              <a:rPr lang="zh-CN" altLang="en-US" dirty="0"/>
              <a:t>文件：</a:t>
            </a:r>
          </a:p>
          <a:p>
            <a:r>
              <a:rPr lang="en-US" altLang="zh-CN" dirty="0"/>
              <a:t>#</a:t>
            </a:r>
            <a:r>
              <a:rPr lang="en-US" altLang="zh-CN" dirty="0" smtClean="0"/>
              <a:t>cat /sys/class/</a:t>
            </a:r>
            <a:r>
              <a:rPr lang="en-US" altLang="zh-CN" dirty="0" err="1" smtClean="0"/>
              <a:t>char_null_udev_class</a:t>
            </a:r>
            <a:r>
              <a:rPr lang="en-US" altLang="zh-CN" dirty="0" smtClean="0"/>
              <a:t>/</a:t>
            </a:r>
            <a:r>
              <a:rPr lang="en-US" altLang="zh-CN" dirty="0" err="1" smtClean="0"/>
              <a:t>char_null_udev</a:t>
            </a:r>
            <a:r>
              <a:rPr lang="en-US" altLang="zh-CN" dirty="0" smtClean="0"/>
              <a:t>/</a:t>
            </a:r>
            <a:r>
              <a:rPr lang="en-US" altLang="zh-CN" dirty="0" err="1" smtClean="0"/>
              <a:t>uevent</a:t>
            </a:r>
            <a:endParaRPr lang="en-US" altLang="zh-CN" dirty="0" smtClean="0"/>
          </a:p>
          <a:p>
            <a:r>
              <a:rPr lang="en-US" altLang="zh-CN" dirty="0" smtClean="0">
                <a:solidFill>
                  <a:srgbClr val="FFFF00"/>
                </a:solidFill>
              </a:rPr>
              <a:t>MAJOR=232</a:t>
            </a:r>
          </a:p>
          <a:p>
            <a:r>
              <a:rPr lang="en-US" altLang="zh-CN" dirty="0" smtClean="0">
                <a:solidFill>
                  <a:srgbClr val="FFFF00"/>
                </a:solidFill>
              </a:rPr>
              <a:t>MINOR=0DEV</a:t>
            </a:r>
          </a:p>
          <a:p>
            <a:r>
              <a:rPr lang="en-US" altLang="zh-CN" dirty="0" smtClean="0">
                <a:solidFill>
                  <a:srgbClr val="FFFF00"/>
                </a:solidFill>
              </a:rPr>
              <a:t>NAME=</a:t>
            </a:r>
            <a:r>
              <a:rPr lang="en-US" altLang="zh-CN" dirty="0" err="1" smtClean="0">
                <a:solidFill>
                  <a:srgbClr val="FFFF00"/>
                </a:solidFill>
              </a:rPr>
              <a:t>char_null_udev</a:t>
            </a:r>
            <a:endParaRPr lang="en-US" altLang="zh-CN" dirty="0">
              <a:solidFill>
                <a:srgbClr val="FFFF00"/>
              </a:solidFill>
            </a:endParaRPr>
          </a:p>
          <a:p>
            <a:r>
              <a:rPr lang="zh-CN" altLang="en-US" dirty="0"/>
              <a:t>除了看到主次设备号之外，还可以得知设备名称。</a:t>
            </a:r>
          </a:p>
          <a:p>
            <a:r>
              <a:rPr lang="en-US" altLang="zh-CN" dirty="0" err="1"/>
              <a:t>udev</a:t>
            </a:r>
            <a:r>
              <a:rPr lang="zh-CN" altLang="en-US" dirty="0"/>
              <a:t>根据</a:t>
            </a:r>
            <a:r>
              <a:rPr lang="en-US" altLang="zh-CN" dirty="0" err="1"/>
              <a:t>sysfs</a:t>
            </a:r>
            <a:r>
              <a:rPr lang="zh-CN" altLang="en-US" dirty="0"/>
              <a:t>目录中的内容，在</a:t>
            </a:r>
            <a:r>
              <a:rPr lang="en-US" altLang="zh-CN" dirty="0"/>
              <a:t>/dev</a:t>
            </a:r>
            <a:r>
              <a:rPr lang="zh-CN" altLang="en-US" dirty="0"/>
              <a:t>目录下创建相应的设备节点，查看：</a:t>
            </a:r>
          </a:p>
          <a:p>
            <a:r>
              <a:rPr lang="en-US" altLang="zh-CN" dirty="0"/>
              <a:t>#ls -</a:t>
            </a:r>
            <a:r>
              <a:rPr lang="en-US" altLang="zh-CN" dirty="0" smtClean="0"/>
              <a:t>l/dev/</a:t>
            </a:r>
            <a:r>
              <a:rPr lang="en-US" altLang="zh-CN" dirty="0" err="1" smtClean="0"/>
              <a:t>char_null_udev</a:t>
            </a:r>
            <a:endParaRPr lang="en-US" altLang="zh-CN" dirty="0" smtClean="0"/>
          </a:p>
          <a:p>
            <a:r>
              <a:rPr lang="en-US" altLang="zh-CN" dirty="0" err="1" smtClean="0">
                <a:solidFill>
                  <a:srgbClr val="FFFF00"/>
                </a:solidFill>
              </a:rPr>
              <a:t>crw</a:t>
            </a:r>
            <a:r>
              <a:rPr lang="en-US" altLang="zh-CN" dirty="0" smtClean="0">
                <a:solidFill>
                  <a:srgbClr val="FFFF00"/>
                </a:solidFill>
              </a:rPr>
              <a:t>-</a:t>
            </a:r>
            <a:r>
              <a:rPr lang="en-US" altLang="zh-CN" dirty="0">
                <a:solidFill>
                  <a:srgbClr val="FFFF00"/>
                </a:solidFill>
              </a:rPr>
              <a:t>------1 root </a:t>
            </a:r>
            <a:r>
              <a:rPr lang="en-US" altLang="zh-CN" dirty="0" err="1">
                <a:solidFill>
                  <a:srgbClr val="FFFF00"/>
                </a:solidFill>
              </a:rPr>
              <a:t>root</a:t>
            </a:r>
            <a:r>
              <a:rPr lang="en-US" altLang="zh-CN" dirty="0">
                <a:solidFill>
                  <a:srgbClr val="FFFF00"/>
                </a:solidFill>
              </a:rPr>
              <a:t> 232, 0 2011-01-19 11:21 /dev/</a:t>
            </a:r>
            <a:r>
              <a:rPr lang="en-US" altLang="zh-CN" dirty="0" err="1">
                <a:solidFill>
                  <a:srgbClr val="FFFF00"/>
                </a:solidFill>
              </a:rPr>
              <a:t>char_null_udev</a:t>
            </a:r>
            <a:endParaRPr lang="zh-CN" altLang="en-US" dirty="0">
              <a:solidFill>
                <a:srgbClr val="FFFF00"/>
              </a:solidFill>
            </a:endParaRPr>
          </a:p>
        </p:txBody>
      </p:sp>
    </p:spTree>
    <p:extLst>
      <p:ext uri="{BB962C8B-B14F-4D97-AF65-F5344CB8AC3E}">
        <p14:creationId xmlns:p14="http://schemas.microsoft.com/office/powerpoint/2010/main" val="5063483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操作设备的各种方法</a:t>
            </a:r>
          </a:p>
        </p:txBody>
      </p:sp>
      <p:sp>
        <p:nvSpPr>
          <p:cNvPr id="3" name="内容占位符 2"/>
          <p:cNvSpPr>
            <a:spLocks noGrp="1"/>
          </p:cNvSpPr>
          <p:nvPr>
            <p:ph idx="1"/>
          </p:nvPr>
        </p:nvSpPr>
        <p:spPr/>
        <p:txBody>
          <a:bodyPr/>
          <a:lstStyle/>
          <a:p>
            <a:r>
              <a:rPr lang="zh-CN" altLang="en-US" dirty="0"/>
              <a:t>驱动程序实现了各种用于系统服务的各种方法，但是这些方法并不能主动执行，发挥相应的功能，只能被动的等待应用程序的系统调用，只有经过相应的系统调用，各方法才能发挥相应的功能，如应用程序执行</a:t>
            </a:r>
            <a:r>
              <a:rPr lang="en-US" altLang="zh-CN" dirty="0"/>
              <a:t>read()</a:t>
            </a:r>
            <a:r>
              <a:rPr lang="zh-CN" altLang="en-US" dirty="0"/>
              <a:t>系统调用，内核才能执行驱动</a:t>
            </a:r>
            <a:r>
              <a:rPr lang="en-US" altLang="zh-CN" dirty="0" err="1"/>
              <a:t>xxx_read</a:t>
            </a:r>
            <a:r>
              <a:rPr lang="en-US" altLang="zh-CN" dirty="0"/>
              <a:t>()</a:t>
            </a:r>
            <a:r>
              <a:rPr lang="zh-CN" altLang="en-US" dirty="0"/>
              <a:t>方法的代码。这部分代码主要与硬件和所需要实现的操作相关</a:t>
            </a:r>
            <a:r>
              <a:rPr lang="zh-CN" altLang="en-US" dirty="0" smtClean="0"/>
              <a:t>。</a:t>
            </a:r>
            <a:endParaRPr lang="en-US" altLang="zh-CN" dirty="0" smtClean="0"/>
          </a:p>
          <a:p>
            <a:r>
              <a:rPr lang="zh-CN" altLang="en-US" dirty="0"/>
              <a:t>驱动是具有入口和出口的一组方法的集合，这一组方法才是驱动的核心内容。这是一组什么样的方法？如何将这一组方法与注册的字符设备相关联起来，或者说系统如何知道用哪一组方法操作哪个设备？解开这些谜团，得从定义在</a:t>
            </a:r>
            <a:r>
              <a:rPr lang="en-US" altLang="zh-CN" dirty="0"/>
              <a:t>&lt;</a:t>
            </a:r>
            <a:r>
              <a:rPr lang="en-US" altLang="zh-CN" dirty="0" err="1"/>
              <a:t>linux</a:t>
            </a:r>
            <a:r>
              <a:rPr lang="en-US" altLang="zh-CN" dirty="0"/>
              <a:t>/</a:t>
            </a:r>
            <a:r>
              <a:rPr lang="en-US" altLang="zh-CN" dirty="0" err="1"/>
              <a:t>fs.h</a:t>
            </a:r>
            <a:r>
              <a:rPr lang="en-US" altLang="zh-CN" dirty="0"/>
              <a:t>&gt;</a:t>
            </a:r>
            <a:r>
              <a:rPr lang="zh-CN" altLang="en-US" dirty="0"/>
              <a:t>文件中的字符驱动的核心数据结构</a:t>
            </a:r>
            <a:r>
              <a:rPr lang="en-US" altLang="zh-CN" dirty="0" err="1" smtClean="0"/>
              <a:t>file_operations</a:t>
            </a:r>
            <a:r>
              <a:rPr lang="zh-CN" altLang="en-US" dirty="0" smtClean="0"/>
              <a:t>开始</a:t>
            </a:r>
            <a:endParaRPr lang="zh-CN" altLang="en-US" dirty="0"/>
          </a:p>
        </p:txBody>
      </p:sp>
    </p:spTree>
    <p:extLst>
      <p:ext uri="{BB962C8B-B14F-4D97-AF65-F5344CB8AC3E}">
        <p14:creationId xmlns:p14="http://schemas.microsoft.com/office/powerpoint/2010/main" val="35390402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smtClean="0"/>
              <a:t>file_operations</a:t>
            </a:r>
            <a:endParaRPr lang="zh-CN" altLang="en-US" dirty="0"/>
          </a:p>
        </p:txBody>
      </p:sp>
      <p:sp>
        <p:nvSpPr>
          <p:cNvPr id="3" name="内容占位符 2"/>
          <p:cNvSpPr>
            <a:spLocks noGrp="1"/>
          </p:cNvSpPr>
          <p:nvPr>
            <p:ph idx="1"/>
          </p:nvPr>
        </p:nvSpPr>
        <p:spPr/>
        <p:txBody>
          <a:bodyPr/>
          <a:lstStyle/>
          <a:p>
            <a:r>
              <a:rPr lang="en-US" altLang="zh-CN" dirty="0" err="1"/>
              <a:t>file_operations</a:t>
            </a:r>
            <a:r>
              <a:rPr lang="zh-CN" altLang="en-US" dirty="0"/>
              <a:t>结构是一系列指针的集合，用来存储对设备提供各种操作的函数的指针，这些操作函数通常被称之为方法。</a:t>
            </a:r>
            <a:r>
              <a:rPr lang="en-US" altLang="zh-CN" dirty="0" err="1"/>
              <a:t>file_operations</a:t>
            </a:r>
            <a:r>
              <a:rPr lang="zh-CN" altLang="en-US" dirty="0"/>
              <a:t>数据的定义如程序清单</a:t>
            </a:r>
            <a:r>
              <a:rPr lang="en-US" altLang="zh-CN" dirty="0"/>
              <a:t>2.15</a:t>
            </a:r>
            <a:r>
              <a:rPr lang="zh-CN" altLang="en-US" dirty="0"/>
              <a:t>所示。</a:t>
            </a:r>
          </a:p>
        </p:txBody>
      </p:sp>
    </p:spTree>
    <p:extLst>
      <p:ext uri="{BB962C8B-B14F-4D97-AF65-F5344CB8AC3E}">
        <p14:creationId xmlns:p14="http://schemas.microsoft.com/office/powerpoint/2010/main" val="13640372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04449" y="384278"/>
            <a:ext cx="12005675" cy="6130822"/>
          </a:xfrm>
          <a:prstGeom prst="rect">
            <a:avLst/>
          </a:prstGeom>
        </p:spPr>
      </p:pic>
    </p:spTree>
    <p:extLst>
      <p:ext uri="{BB962C8B-B14F-4D97-AF65-F5344CB8AC3E}">
        <p14:creationId xmlns:p14="http://schemas.microsoft.com/office/powerpoint/2010/main" val="2340315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27000" y="1397001"/>
            <a:ext cx="11839417" cy="4394200"/>
          </a:xfrm>
          <a:prstGeom prst="rect">
            <a:avLst/>
          </a:prstGeom>
        </p:spPr>
      </p:pic>
    </p:spTree>
    <p:extLst>
      <p:ext uri="{BB962C8B-B14F-4D97-AF65-F5344CB8AC3E}">
        <p14:creationId xmlns:p14="http://schemas.microsoft.com/office/powerpoint/2010/main" val="1525792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44501" y="2077278"/>
            <a:ext cx="11438245" cy="3417320"/>
          </a:xfrm>
          <a:prstGeom prst="rect">
            <a:avLst/>
          </a:prstGeom>
        </p:spPr>
      </p:pic>
    </p:spTree>
    <p:extLst>
      <p:ext uri="{BB962C8B-B14F-4D97-AF65-F5344CB8AC3E}">
        <p14:creationId xmlns:p14="http://schemas.microsoft.com/office/powerpoint/2010/main" val="812845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685801" y="914400"/>
            <a:ext cx="10131425" cy="4876801"/>
          </a:xfrm>
        </p:spPr>
        <p:txBody>
          <a:bodyPr>
            <a:normAutofit/>
          </a:bodyPr>
          <a:lstStyle/>
          <a:p>
            <a:pPr marL="0" indent="0">
              <a:buNone/>
            </a:pPr>
            <a:r>
              <a:rPr lang="en-US" altLang="zh-CN" dirty="0" err="1"/>
              <a:t>file_oprations</a:t>
            </a:r>
            <a:r>
              <a:rPr lang="zh-CN" altLang="en-US" dirty="0"/>
              <a:t>结构中定义了非常多的成员，但是对于大多数字符驱动而言，只需要实现其中很少的几个方法即可。下面将忽略不常用的成员，对常用成员进行介绍：</a:t>
            </a:r>
          </a:p>
          <a:p>
            <a:r>
              <a:rPr lang="en-US" altLang="zh-CN" dirty="0" smtClean="0"/>
              <a:t> </a:t>
            </a:r>
            <a:r>
              <a:rPr lang="en-US" altLang="zh-CN" dirty="0">
                <a:solidFill>
                  <a:srgbClr val="FFFF00"/>
                </a:solidFill>
              </a:rPr>
              <a:t>owner</a:t>
            </a:r>
            <a:r>
              <a:rPr lang="zh-CN" altLang="en-US" dirty="0">
                <a:solidFill>
                  <a:srgbClr val="FFFF00"/>
                </a:solidFill>
              </a:rPr>
              <a:t>属主</a:t>
            </a:r>
          </a:p>
          <a:p>
            <a:r>
              <a:rPr lang="en-US" altLang="zh-CN" dirty="0" err="1" smtClean="0"/>
              <a:t>struct</a:t>
            </a:r>
            <a:r>
              <a:rPr lang="en-US" altLang="zh-CN" dirty="0" smtClean="0"/>
              <a:t> </a:t>
            </a:r>
            <a:r>
              <a:rPr lang="en-US" altLang="zh-CN" dirty="0"/>
              <a:t>module *owner</a:t>
            </a:r>
          </a:p>
          <a:p>
            <a:r>
              <a:rPr lang="en-US" altLang="zh-CN" dirty="0"/>
              <a:t>owner</a:t>
            </a:r>
            <a:r>
              <a:rPr lang="zh-CN" altLang="en-US" dirty="0"/>
              <a:t>是一个指向拥有这个结构的模块的指针，这个成员用来在它的操作还在被使用时阻止模块被卸载，通常初始化为</a:t>
            </a:r>
            <a:r>
              <a:rPr lang="en-US" altLang="zh-CN" dirty="0"/>
              <a:t>THIS_MODULE</a:t>
            </a:r>
            <a:r>
              <a:rPr lang="zh-CN" altLang="en-US" dirty="0" smtClean="0"/>
              <a:t>。</a:t>
            </a:r>
            <a:endParaRPr lang="en-US" altLang="zh-CN" dirty="0" smtClean="0"/>
          </a:p>
        </p:txBody>
      </p:sp>
    </p:spTree>
    <p:extLst>
      <p:ext uri="{BB962C8B-B14F-4D97-AF65-F5344CB8AC3E}">
        <p14:creationId xmlns:p14="http://schemas.microsoft.com/office/powerpoint/2010/main" val="806832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863600"/>
            <a:ext cx="10131425" cy="4927601"/>
          </a:xfrm>
        </p:spPr>
        <p:txBody>
          <a:bodyPr>
            <a:normAutofit/>
          </a:bodyPr>
          <a:lstStyle/>
          <a:p>
            <a:r>
              <a:rPr lang="en-US" altLang="zh-CN" dirty="0">
                <a:solidFill>
                  <a:srgbClr val="FFFF00"/>
                </a:solidFill>
              </a:rPr>
              <a:t>read</a:t>
            </a:r>
            <a:r>
              <a:rPr lang="zh-CN" altLang="en-US" dirty="0">
                <a:solidFill>
                  <a:srgbClr val="FFFF00"/>
                </a:solidFill>
              </a:rPr>
              <a:t>方法</a:t>
            </a:r>
          </a:p>
          <a:p>
            <a:r>
              <a:rPr lang="en-US" altLang="zh-CN" dirty="0" err="1"/>
              <a:t>ssize_t</a:t>
            </a:r>
            <a:r>
              <a:rPr lang="en-US" altLang="zh-CN" dirty="0"/>
              <a:t> (*read) (</a:t>
            </a:r>
            <a:r>
              <a:rPr lang="en-US" altLang="zh-CN" dirty="0" err="1"/>
              <a:t>struct</a:t>
            </a:r>
            <a:r>
              <a:rPr lang="en-US" altLang="zh-CN" dirty="0"/>
              <a:t> file *, char __user *, </a:t>
            </a:r>
            <a:r>
              <a:rPr lang="en-US" altLang="zh-CN" dirty="0" err="1"/>
              <a:t>size_t</a:t>
            </a:r>
            <a:r>
              <a:rPr lang="en-US" altLang="zh-CN" dirty="0"/>
              <a:t>, </a:t>
            </a:r>
            <a:r>
              <a:rPr lang="en-US" altLang="zh-CN" dirty="0" err="1"/>
              <a:t>loff_t</a:t>
            </a:r>
            <a:r>
              <a:rPr lang="en-US" altLang="zh-CN" dirty="0"/>
              <a:t> *);</a:t>
            </a:r>
          </a:p>
          <a:p>
            <a:r>
              <a:rPr lang="en-US" altLang="zh-CN" dirty="0"/>
              <a:t>read</a:t>
            </a:r>
            <a:r>
              <a:rPr lang="zh-CN" altLang="en-US" dirty="0"/>
              <a:t>方法用来从设备中获取数据。非负返回值表示成功读取的字节数（返回值是一个“</a:t>
            </a:r>
            <a:r>
              <a:rPr lang="en-US" altLang="zh-CN" dirty="0"/>
              <a:t>signed size</a:t>
            </a:r>
            <a:r>
              <a:rPr lang="zh-CN" altLang="en-US" dirty="0"/>
              <a:t>”类型，常常是目标平台本地的整数类型）。</a:t>
            </a:r>
          </a:p>
          <a:p>
            <a:r>
              <a:rPr lang="en-US" altLang="zh-CN" dirty="0" smtClean="0">
                <a:solidFill>
                  <a:srgbClr val="FFFF00"/>
                </a:solidFill>
              </a:rPr>
              <a:t>write</a:t>
            </a:r>
            <a:r>
              <a:rPr lang="zh-CN" altLang="en-US" dirty="0">
                <a:solidFill>
                  <a:srgbClr val="FFFF00"/>
                </a:solidFill>
              </a:rPr>
              <a:t>方法</a:t>
            </a:r>
          </a:p>
          <a:p>
            <a:r>
              <a:rPr lang="en-US" altLang="zh-CN" dirty="0" err="1"/>
              <a:t>ssize_t</a:t>
            </a:r>
            <a:r>
              <a:rPr lang="en-US" altLang="zh-CN" dirty="0"/>
              <a:t> (*write) (</a:t>
            </a:r>
            <a:r>
              <a:rPr lang="en-US" altLang="zh-CN" dirty="0" err="1"/>
              <a:t>struct</a:t>
            </a:r>
            <a:r>
              <a:rPr lang="en-US" altLang="zh-CN" dirty="0"/>
              <a:t> file *, </a:t>
            </a:r>
            <a:r>
              <a:rPr lang="en-US" altLang="zh-CN" dirty="0" err="1"/>
              <a:t>const</a:t>
            </a:r>
            <a:r>
              <a:rPr lang="en-US" altLang="zh-CN" dirty="0"/>
              <a:t> char __user *, </a:t>
            </a:r>
            <a:r>
              <a:rPr lang="en-US" altLang="zh-CN" dirty="0" err="1"/>
              <a:t>size_t</a:t>
            </a:r>
            <a:r>
              <a:rPr lang="en-US" altLang="zh-CN" dirty="0"/>
              <a:t>, </a:t>
            </a:r>
            <a:r>
              <a:rPr lang="en-US" altLang="zh-CN" dirty="0" err="1"/>
              <a:t>loff_t</a:t>
            </a:r>
            <a:r>
              <a:rPr lang="en-US" altLang="zh-CN" dirty="0"/>
              <a:t> *);</a:t>
            </a:r>
          </a:p>
          <a:p>
            <a:r>
              <a:rPr lang="zh-CN" altLang="en-US" dirty="0"/>
              <a:t>发送数据给设备。非负返回值表示成功写入的字节数</a:t>
            </a:r>
            <a:r>
              <a:rPr lang="zh-CN" altLang="en-US" dirty="0" smtClean="0"/>
              <a:t>。</a:t>
            </a:r>
            <a:endParaRPr lang="zh-CN" altLang="en-US" dirty="0"/>
          </a:p>
        </p:txBody>
      </p:sp>
    </p:spTree>
    <p:extLst>
      <p:ext uri="{BB962C8B-B14F-4D97-AF65-F5344CB8AC3E}">
        <p14:creationId xmlns:p14="http://schemas.microsoft.com/office/powerpoint/2010/main" val="4266424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1092200"/>
            <a:ext cx="10131425" cy="4699001"/>
          </a:xfrm>
        </p:spPr>
        <p:txBody>
          <a:bodyPr>
            <a:normAutofit/>
          </a:bodyPr>
          <a:lstStyle/>
          <a:p>
            <a:pPr marL="0" indent="0">
              <a:buNone/>
            </a:pPr>
            <a:r>
              <a:rPr lang="en-US" altLang="zh-CN" dirty="0" smtClean="0"/>
              <a:t>open</a:t>
            </a:r>
            <a:r>
              <a:rPr lang="zh-CN" altLang="en-US" dirty="0"/>
              <a:t>方法</a:t>
            </a:r>
          </a:p>
          <a:p>
            <a:r>
              <a:rPr lang="en-US" altLang="zh-CN" dirty="0" err="1"/>
              <a:t>int</a:t>
            </a:r>
            <a:r>
              <a:rPr lang="en-US" altLang="zh-CN" dirty="0"/>
              <a:t> (*open) (</a:t>
            </a:r>
            <a:r>
              <a:rPr lang="en-US" altLang="zh-CN" dirty="0" err="1"/>
              <a:t>struct</a:t>
            </a:r>
            <a:r>
              <a:rPr lang="en-US" altLang="zh-CN" dirty="0"/>
              <a:t> </a:t>
            </a:r>
            <a:r>
              <a:rPr lang="en-US" altLang="zh-CN" dirty="0" err="1"/>
              <a:t>inode</a:t>
            </a:r>
            <a:r>
              <a:rPr lang="en-US" altLang="zh-CN" dirty="0"/>
              <a:t> *, </a:t>
            </a:r>
            <a:r>
              <a:rPr lang="en-US" altLang="zh-CN" dirty="0" err="1"/>
              <a:t>struct</a:t>
            </a:r>
            <a:r>
              <a:rPr lang="en-US" altLang="zh-CN" dirty="0"/>
              <a:t> file *);</a:t>
            </a:r>
          </a:p>
          <a:p>
            <a:r>
              <a:rPr lang="zh-CN" altLang="en-US" dirty="0"/>
              <a:t>对应于设备的打开操作。如果驱动不实现打开操作，即将</a:t>
            </a:r>
            <a:r>
              <a:rPr lang="en-US" altLang="zh-CN" dirty="0"/>
              <a:t>open</a:t>
            </a:r>
            <a:r>
              <a:rPr lang="zh-CN" altLang="en-US" dirty="0"/>
              <a:t>设置为</a:t>
            </a:r>
            <a:r>
              <a:rPr lang="en-US" altLang="zh-CN" dirty="0"/>
              <a:t>NULL</a:t>
            </a:r>
            <a:r>
              <a:rPr lang="zh-CN" altLang="en-US" dirty="0"/>
              <a:t>，则设备打开一直成功。</a:t>
            </a:r>
          </a:p>
          <a:p>
            <a:r>
              <a:rPr lang="en-US" altLang="zh-CN" dirty="0" smtClean="0"/>
              <a:t>release</a:t>
            </a:r>
            <a:r>
              <a:rPr lang="zh-CN" altLang="en-US" dirty="0"/>
              <a:t>方法</a:t>
            </a:r>
          </a:p>
          <a:p>
            <a:r>
              <a:rPr lang="en-US" altLang="zh-CN" dirty="0" err="1" smtClean="0"/>
              <a:t>int</a:t>
            </a:r>
            <a:r>
              <a:rPr lang="en-US" altLang="zh-CN" dirty="0" smtClean="0"/>
              <a:t> </a:t>
            </a:r>
            <a:r>
              <a:rPr lang="en-US" altLang="zh-CN" dirty="0"/>
              <a:t>(*release) (</a:t>
            </a:r>
            <a:r>
              <a:rPr lang="en-US" altLang="zh-CN" dirty="0" err="1"/>
              <a:t>struct</a:t>
            </a:r>
            <a:r>
              <a:rPr lang="en-US" altLang="zh-CN" dirty="0"/>
              <a:t> </a:t>
            </a:r>
            <a:r>
              <a:rPr lang="en-US" altLang="zh-CN" dirty="0" err="1"/>
              <a:t>inode</a:t>
            </a:r>
            <a:r>
              <a:rPr lang="en-US" altLang="zh-CN" dirty="0"/>
              <a:t> *, </a:t>
            </a:r>
            <a:r>
              <a:rPr lang="en-US" altLang="zh-CN" dirty="0" err="1"/>
              <a:t>struct</a:t>
            </a:r>
            <a:r>
              <a:rPr lang="en-US" altLang="zh-CN" dirty="0"/>
              <a:t> file *);</a:t>
            </a:r>
          </a:p>
          <a:p>
            <a:r>
              <a:rPr lang="zh-CN" altLang="en-US" dirty="0"/>
              <a:t>对应于设备的关闭操作。</a:t>
            </a:r>
          </a:p>
        </p:txBody>
      </p:sp>
    </p:spTree>
    <p:extLst>
      <p:ext uri="{BB962C8B-B14F-4D97-AF65-F5344CB8AC3E}">
        <p14:creationId xmlns:p14="http://schemas.microsoft.com/office/powerpoint/2010/main" val="336997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dirty="0" smtClean="0"/>
              <a:t> </a:t>
            </a:r>
            <a:r>
              <a:rPr lang="en-US" altLang="zh-CN" dirty="0" err="1"/>
              <a:t>ioctl</a:t>
            </a:r>
            <a:endParaRPr lang="en-US" altLang="zh-CN" dirty="0"/>
          </a:p>
          <a:p>
            <a:r>
              <a:rPr lang="en-US" altLang="zh-CN" dirty="0" err="1"/>
              <a:t>int</a:t>
            </a:r>
            <a:r>
              <a:rPr lang="en-US" altLang="zh-CN" dirty="0"/>
              <a:t> (*</a:t>
            </a:r>
            <a:r>
              <a:rPr lang="en-US" altLang="zh-CN" dirty="0" err="1"/>
              <a:t>ioctl</a:t>
            </a:r>
            <a:r>
              <a:rPr lang="en-US" altLang="zh-CN" dirty="0"/>
              <a:t>) (</a:t>
            </a:r>
            <a:r>
              <a:rPr lang="en-US" altLang="zh-CN" dirty="0" err="1"/>
              <a:t>struct</a:t>
            </a:r>
            <a:r>
              <a:rPr lang="en-US" altLang="zh-CN" dirty="0"/>
              <a:t> </a:t>
            </a:r>
            <a:r>
              <a:rPr lang="en-US" altLang="zh-CN" dirty="0" err="1"/>
              <a:t>inode</a:t>
            </a:r>
            <a:r>
              <a:rPr lang="en-US" altLang="zh-CN" dirty="0"/>
              <a:t> *, </a:t>
            </a:r>
            <a:r>
              <a:rPr lang="en-US" altLang="zh-CN" dirty="0" err="1"/>
              <a:t>struct</a:t>
            </a:r>
            <a:r>
              <a:rPr lang="en-US" altLang="zh-CN" dirty="0"/>
              <a:t> file *, unsigned </a:t>
            </a:r>
            <a:r>
              <a:rPr lang="en-US" altLang="zh-CN" dirty="0" err="1"/>
              <a:t>int</a:t>
            </a:r>
            <a:r>
              <a:rPr lang="en-US" altLang="zh-CN" dirty="0"/>
              <a:t>, unsigned long);</a:t>
            </a:r>
          </a:p>
          <a:p>
            <a:r>
              <a:rPr lang="zh-CN" altLang="en-US" dirty="0"/>
              <a:t>用</a:t>
            </a:r>
            <a:r>
              <a:rPr lang="en-US" altLang="zh-CN" dirty="0"/>
              <a:t>read</a:t>
            </a:r>
            <a:r>
              <a:rPr lang="zh-CN" altLang="en-US" dirty="0"/>
              <a:t>和</a:t>
            </a:r>
            <a:r>
              <a:rPr lang="en-US" altLang="zh-CN" dirty="0"/>
              <a:t>write</a:t>
            </a:r>
            <a:r>
              <a:rPr lang="zh-CN" altLang="en-US" dirty="0"/>
              <a:t>方法不方便实现，或者实现起来很复杂的操作，一般都可以放在</a:t>
            </a:r>
            <a:r>
              <a:rPr lang="en-US" altLang="zh-CN" dirty="0" err="1"/>
              <a:t>ioctl</a:t>
            </a:r>
            <a:r>
              <a:rPr lang="zh-CN" altLang="en-US" dirty="0"/>
              <a:t>中来进行，主要是做一些非标准操作，增加系统调用的硬件操作能力，如格式化软盘的一个磁道，这不是读也不是写操作，则可用</a:t>
            </a:r>
            <a:r>
              <a:rPr lang="en-US" altLang="zh-CN" dirty="0" err="1"/>
              <a:t>ioctl</a:t>
            </a:r>
            <a:r>
              <a:rPr lang="zh-CN" altLang="en-US" dirty="0"/>
              <a:t>方法实现</a:t>
            </a:r>
            <a:r>
              <a:rPr lang="zh-CN" altLang="en-US" dirty="0" smtClean="0"/>
              <a:t>。</a:t>
            </a:r>
            <a:endParaRPr lang="en-US" altLang="zh-CN" dirty="0" smtClean="0"/>
          </a:p>
          <a:p>
            <a:r>
              <a:rPr lang="zh-CN" altLang="en-US" dirty="0"/>
              <a:t>注意，</a:t>
            </a:r>
            <a:r>
              <a:rPr lang="en-US" altLang="zh-CN" dirty="0"/>
              <a:t>2.6.36</a:t>
            </a:r>
            <a:r>
              <a:rPr lang="zh-CN" altLang="en-US" dirty="0"/>
              <a:t>版本及之后的内核，去掉了</a:t>
            </a:r>
            <a:r>
              <a:rPr lang="en-US" altLang="zh-CN" dirty="0" err="1"/>
              <a:t>ioctl</a:t>
            </a:r>
            <a:r>
              <a:rPr lang="zh-CN" altLang="en-US" dirty="0"/>
              <a:t>方法，取而代之的是</a:t>
            </a:r>
            <a:r>
              <a:rPr lang="en-US" altLang="zh-CN" dirty="0" err="1"/>
              <a:t>unlocked_ioctl</a:t>
            </a:r>
            <a:r>
              <a:rPr lang="zh-CN" altLang="en-US" dirty="0"/>
              <a:t>和</a:t>
            </a:r>
            <a:r>
              <a:rPr lang="en-US" altLang="zh-CN" dirty="0" err="1"/>
              <a:t>campat_ioctl</a:t>
            </a:r>
            <a:r>
              <a:rPr lang="zh-CN" altLang="en-US" dirty="0"/>
              <a:t>：</a:t>
            </a:r>
          </a:p>
          <a:p>
            <a:r>
              <a:rPr lang="en-US" altLang="zh-CN" dirty="0"/>
              <a:t>long (*</a:t>
            </a:r>
            <a:r>
              <a:rPr lang="en-US" altLang="zh-CN" dirty="0" err="1"/>
              <a:t>unlocked_ioctl</a:t>
            </a:r>
            <a:r>
              <a:rPr lang="en-US" altLang="zh-CN" dirty="0"/>
              <a:t>) (</a:t>
            </a:r>
            <a:r>
              <a:rPr lang="en-US" altLang="zh-CN" dirty="0" err="1"/>
              <a:t>struct</a:t>
            </a:r>
            <a:r>
              <a:rPr lang="en-US" altLang="zh-CN" dirty="0"/>
              <a:t> file *, unsigned </a:t>
            </a:r>
            <a:r>
              <a:rPr lang="en-US" altLang="zh-CN" dirty="0" err="1"/>
              <a:t>int</a:t>
            </a:r>
            <a:r>
              <a:rPr lang="en-US" altLang="zh-CN" dirty="0"/>
              <a:t>, unsigned long</a:t>
            </a:r>
            <a:r>
              <a:rPr lang="en-US" altLang="zh-CN" dirty="0" smtClean="0"/>
              <a:t>);</a:t>
            </a:r>
          </a:p>
          <a:p>
            <a:r>
              <a:rPr lang="en-US" altLang="zh-CN" dirty="0" smtClean="0"/>
              <a:t>long </a:t>
            </a:r>
            <a:r>
              <a:rPr lang="en-US" altLang="zh-CN" dirty="0"/>
              <a:t>(*</a:t>
            </a:r>
            <a:r>
              <a:rPr lang="en-US" altLang="zh-CN" dirty="0" err="1"/>
              <a:t>compat_ioctl</a:t>
            </a:r>
            <a:r>
              <a:rPr lang="en-US" altLang="zh-CN" dirty="0"/>
              <a:t>) (</a:t>
            </a:r>
            <a:r>
              <a:rPr lang="en-US" altLang="zh-CN" dirty="0" err="1"/>
              <a:t>struct</a:t>
            </a:r>
            <a:r>
              <a:rPr lang="en-US" altLang="zh-CN" dirty="0"/>
              <a:t> file *, unsigned </a:t>
            </a:r>
            <a:r>
              <a:rPr lang="en-US" altLang="zh-CN" dirty="0" err="1"/>
              <a:t>int</a:t>
            </a:r>
            <a:r>
              <a:rPr lang="en-US" altLang="zh-CN" dirty="0"/>
              <a:t>, unsigned long);</a:t>
            </a:r>
            <a:endParaRPr lang="zh-CN" altLang="en-US" dirty="0"/>
          </a:p>
        </p:txBody>
      </p:sp>
    </p:spTree>
    <p:extLst>
      <p:ext uri="{BB962C8B-B14F-4D97-AF65-F5344CB8AC3E}">
        <p14:creationId xmlns:p14="http://schemas.microsoft.com/office/powerpoint/2010/main" val="586289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77080"/>
            <a:ext cx="10131425" cy="1074821"/>
          </a:xfrm>
        </p:spPr>
        <p:txBody>
          <a:bodyPr/>
          <a:lstStyle/>
          <a:p>
            <a:r>
              <a:rPr lang="zh-CN" altLang="en-US" dirty="0"/>
              <a:t>无操作系统时的设备驱动</a:t>
            </a:r>
            <a:endParaRPr kumimoji="1" lang="zh-CN" altLang="en-US" dirty="0"/>
          </a:p>
        </p:txBody>
      </p:sp>
      <p:sp>
        <p:nvSpPr>
          <p:cNvPr id="3" name="内容占位符 2"/>
          <p:cNvSpPr>
            <a:spLocks noGrp="1"/>
          </p:cNvSpPr>
          <p:nvPr>
            <p:ph idx="1"/>
          </p:nvPr>
        </p:nvSpPr>
        <p:spPr>
          <a:xfrm>
            <a:off x="685800" y="1297789"/>
            <a:ext cx="11119206" cy="1763909"/>
          </a:xfrm>
        </p:spPr>
        <p:txBody>
          <a:bodyPr>
            <a:normAutofit fontScale="92500" lnSpcReduction="10000"/>
          </a:bodyPr>
          <a:lstStyle/>
          <a:p>
            <a:r>
              <a:rPr lang="zh-CN" altLang="en-US" dirty="0"/>
              <a:t> 有的工程师把单任务系统设计成了如图</a:t>
            </a:r>
            <a:r>
              <a:rPr lang="en-US" altLang="zh-CN" dirty="0"/>
              <a:t>1.2 </a:t>
            </a:r>
            <a:r>
              <a:rPr lang="zh-CN" altLang="en-US" dirty="0"/>
              <a:t> 所</a:t>
            </a:r>
            <a:r>
              <a:rPr lang="zh-CN" altLang="en-US" dirty="0" smtClean="0"/>
              <a:t>示的</a:t>
            </a:r>
            <a:r>
              <a:rPr lang="zh-CN" altLang="en-US" dirty="0"/>
              <a:t>结构，即设备驱动和具体的应用软件模块之间平等</a:t>
            </a:r>
            <a:r>
              <a:rPr lang="zh-CN" altLang="en-US" dirty="0" smtClean="0"/>
              <a:t>，驱动</a:t>
            </a:r>
            <a:r>
              <a:rPr lang="zh-CN" altLang="en-US" dirty="0"/>
              <a:t>中包含了业务层面上的处理，这显然是不合理的</a:t>
            </a:r>
            <a:r>
              <a:rPr lang="zh-CN" altLang="en-US" dirty="0" smtClean="0"/>
              <a:t>，不</a:t>
            </a:r>
            <a:r>
              <a:rPr lang="zh-CN" altLang="en-US" dirty="0"/>
              <a:t>符合软件设计中高内聚、低耦合的</a:t>
            </a:r>
            <a:r>
              <a:rPr lang="zh-CN" altLang="en-US" dirty="0" smtClean="0"/>
              <a:t>要求</a:t>
            </a:r>
          </a:p>
          <a:p>
            <a:r>
              <a:rPr lang="zh-CN" altLang="en-US" dirty="0"/>
              <a:t> 另一种不合理的设计是直接在应用中操作硬件</a:t>
            </a:r>
            <a:r>
              <a:rPr lang="zh-CN" altLang="en-US" dirty="0" smtClean="0"/>
              <a:t>的寄存器</a:t>
            </a:r>
            <a:r>
              <a:rPr lang="zh-CN" altLang="en-US" dirty="0"/>
              <a:t>，而不单独设计驱动模块，如图</a:t>
            </a:r>
            <a:r>
              <a:rPr lang="en-US" altLang="zh-CN" dirty="0"/>
              <a:t>1.3 </a:t>
            </a:r>
            <a:r>
              <a:rPr lang="zh-CN" altLang="en-US" dirty="0"/>
              <a:t> 所示。</a:t>
            </a:r>
            <a:r>
              <a:rPr lang="zh-CN" altLang="en-US" dirty="0" smtClean="0"/>
              <a:t>这种设计</a:t>
            </a:r>
            <a:r>
              <a:rPr lang="zh-CN" altLang="en-US" dirty="0"/>
              <a:t>意味着系统中不存在或未能充分利用可重用的驱动代码</a:t>
            </a:r>
            <a:endParaRPr kumimoji="1" lang="zh-CN" altLang="en-US" dirty="0"/>
          </a:p>
        </p:txBody>
      </p:sp>
      <p:pic>
        <p:nvPicPr>
          <p:cNvPr id="4" name="图片 3"/>
          <p:cNvPicPr>
            <a:picLocks noChangeAspect="1"/>
          </p:cNvPicPr>
          <p:nvPr/>
        </p:nvPicPr>
        <p:blipFill>
          <a:blip r:embed="rId2"/>
          <a:stretch>
            <a:fillRect/>
          </a:stretch>
        </p:blipFill>
        <p:spPr>
          <a:xfrm>
            <a:off x="1040669" y="3133619"/>
            <a:ext cx="9421688" cy="3514035"/>
          </a:xfrm>
          <a:prstGeom prst="rect">
            <a:avLst/>
          </a:prstGeom>
        </p:spPr>
      </p:pic>
    </p:spTree>
    <p:extLst>
      <p:ext uri="{BB962C8B-B14F-4D97-AF65-F5344CB8AC3E}">
        <p14:creationId xmlns:p14="http://schemas.microsoft.com/office/powerpoint/2010/main" val="1284954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85801" y="1384300"/>
            <a:ext cx="10131425" cy="4406901"/>
          </a:xfrm>
        </p:spPr>
        <p:txBody>
          <a:bodyPr>
            <a:normAutofit fontScale="92500" lnSpcReduction="10000"/>
          </a:bodyPr>
          <a:lstStyle/>
          <a:p>
            <a:r>
              <a:rPr lang="zh-CN" altLang="en-US" dirty="0"/>
              <a:t>两个函数不仅函数名称发生了变化，函数参数也有不同，与</a:t>
            </a:r>
            <a:r>
              <a:rPr lang="en-US" altLang="zh-CN" dirty="0" err="1"/>
              <a:t>ioctl</a:t>
            </a:r>
            <a:r>
              <a:rPr lang="zh-CN" altLang="en-US" dirty="0"/>
              <a:t>相比，没有了</a:t>
            </a:r>
            <a:r>
              <a:rPr lang="en-US" altLang="zh-CN" dirty="0" err="1"/>
              <a:t>inode</a:t>
            </a:r>
            <a:r>
              <a:rPr lang="zh-CN" altLang="en-US" dirty="0"/>
              <a:t>参数。但是对用户空间应用程序而言，使用上是没有区别的。通常使用</a:t>
            </a:r>
            <a:r>
              <a:rPr lang="en-US" altLang="zh-CN" dirty="0" err="1"/>
              <a:t>unlocked_ioctl</a:t>
            </a:r>
            <a:r>
              <a:rPr lang="zh-CN" altLang="en-US" dirty="0"/>
              <a:t>来实现驱动的</a:t>
            </a:r>
            <a:r>
              <a:rPr lang="en-US" altLang="zh-CN" dirty="0" err="1"/>
              <a:t>ioctl</a:t>
            </a:r>
            <a:r>
              <a:rPr lang="zh-CN" altLang="en-US" dirty="0"/>
              <a:t>操作。</a:t>
            </a:r>
          </a:p>
          <a:p>
            <a:r>
              <a:rPr lang="zh-CN" altLang="en-US" dirty="0"/>
              <a:t>为了保证驱动代码在不同内核版本的兼容性，可在驱动代码中进行版本兼容处理，用</a:t>
            </a:r>
            <a:r>
              <a:rPr lang="en-US" altLang="zh-CN" dirty="0"/>
              <a:t>LINUX_VERSION_CODE</a:t>
            </a:r>
            <a:r>
              <a:rPr lang="zh-CN" altLang="en-US" dirty="0"/>
              <a:t>来进行版本判断和处理。例如：</a:t>
            </a:r>
          </a:p>
          <a:p>
            <a:r>
              <a:rPr lang="en-US" altLang="zh-CN" dirty="0"/>
              <a:t>#if LINUX_VERSION_CODE &gt;= KERNEL_VERSION(2,6,36</a:t>
            </a:r>
            <a:r>
              <a:rPr lang="en-US" altLang="zh-CN" dirty="0" smtClean="0"/>
              <a:t>)</a:t>
            </a:r>
          </a:p>
          <a:p>
            <a:pPr lvl="1"/>
            <a:r>
              <a:rPr lang="en-US" altLang="zh-CN" dirty="0" smtClean="0"/>
              <a:t>.</a:t>
            </a:r>
            <a:r>
              <a:rPr lang="en-US" altLang="zh-CN" dirty="0" err="1"/>
              <a:t>unlocked_ioctl</a:t>
            </a:r>
            <a:r>
              <a:rPr lang="en-US" altLang="zh-CN" dirty="0"/>
              <a:t>   = </a:t>
            </a:r>
            <a:r>
              <a:rPr lang="en-US" altLang="zh-CN" dirty="0" err="1" smtClean="0"/>
              <a:t>char_cdev_ioctl</a:t>
            </a:r>
            <a:endParaRPr lang="en-US" altLang="zh-CN" dirty="0" smtClean="0"/>
          </a:p>
          <a:p>
            <a:r>
              <a:rPr lang="en-US" altLang="zh-CN" dirty="0" smtClean="0"/>
              <a:t>#else</a:t>
            </a:r>
          </a:p>
          <a:p>
            <a:pPr lvl="1"/>
            <a:r>
              <a:rPr lang="en-US" altLang="zh-CN" dirty="0" smtClean="0"/>
              <a:t>.</a:t>
            </a:r>
            <a:r>
              <a:rPr lang="en-US" altLang="zh-CN" dirty="0" err="1"/>
              <a:t>ioctl</a:t>
            </a:r>
            <a:r>
              <a:rPr lang="en-US" altLang="zh-CN" dirty="0"/>
              <a:t>   = </a:t>
            </a:r>
            <a:r>
              <a:rPr lang="en-US" altLang="zh-CN" dirty="0" err="1" smtClean="0"/>
              <a:t>char_cdev_ioctl</a:t>
            </a:r>
            <a:endParaRPr lang="en-US" altLang="zh-CN" dirty="0" smtClean="0"/>
          </a:p>
          <a:p>
            <a:r>
              <a:rPr lang="en-US" altLang="zh-CN" dirty="0" smtClean="0"/>
              <a:t>#</a:t>
            </a:r>
            <a:r>
              <a:rPr lang="en-US" altLang="zh-CN" dirty="0" err="1" smtClean="0"/>
              <a:t>endif</a:t>
            </a:r>
            <a:endParaRPr lang="en-US" altLang="zh-CN" dirty="0"/>
          </a:p>
          <a:p>
            <a:r>
              <a:rPr lang="zh-CN" altLang="en-US" dirty="0"/>
              <a:t>下文继续用</a:t>
            </a:r>
            <a:r>
              <a:rPr lang="en-US" altLang="zh-CN" dirty="0" err="1"/>
              <a:t>ioctl</a:t>
            </a:r>
            <a:r>
              <a:rPr lang="zh-CN" altLang="en-US" dirty="0"/>
              <a:t>来描述，在实际应用中根据情况处理。</a:t>
            </a:r>
          </a:p>
        </p:txBody>
      </p:sp>
    </p:spTree>
    <p:extLst>
      <p:ext uri="{BB962C8B-B14F-4D97-AF65-F5344CB8AC3E}">
        <p14:creationId xmlns:p14="http://schemas.microsoft.com/office/powerpoint/2010/main" val="507070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为驱动定义</a:t>
            </a:r>
            <a:r>
              <a:rPr lang="en-US" altLang="zh-CN" b="1" dirty="0"/>
              <a:t>fops</a:t>
            </a:r>
            <a:endParaRPr lang="zh-CN" altLang="en-US" dirty="0"/>
          </a:p>
        </p:txBody>
      </p:sp>
      <p:sp>
        <p:nvSpPr>
          <p:cNvPr id="3" name="内容占位符 2"/>
          <p:cNvSpPr>
            <a:spLocks noGrp="1"/>
          </p:cNvSpPr>
          <p:nvPr>
            <p:ph idx="1"/>
          </p:nvPr>
        </p:nvSpPr>
        <p:spPr/>
        <p:txBody>
          <a:bodyPr/>
          <a:lstStyle/>
          <a:p>
            <a:r>
              <a:rPr lang="zh-CN" altLang="en-US" dirty="0"/>
              <a:t>前面编写的两个驱动实例都仅仅实现了驱动的入口和出口，设备的注册注销，并没有为驱动编写任何实际的操作方法。这样的驱动加载到内核中是不能为内核做任何事情的。</a:t>
            </a:r>
          </a:p>
          <a:p>
            <a:r>
              <a:rPr lang="zh-CN" altLang="en-US" dirty="0"/>
              <a:t>若要编写一个具有实际操作方法的驱动，首先得为驱动定义一个</a:t>
            </a:r>
            <a:r>
              <a:rPr lang="en-US" altLang="zh-CN" dirty="0" err="1"/>
              <a:t>file_operations</a:t>
            </a:r>
            <a:r>
              <a:rPr lang="zh-CN" altLang="en-US" dirty="0"/>
              <a:t>结构，通常称为</a:t>
            </a:r>
            <a:r>
              <a:rPr lang="en-US" altLang="zh-CN" dirty="0"/>
              <a:t>fops</a:t>
            </a:r>
            <a:r>
              <a:rPr lang="zh-CN" altLang="en-US" dirty="0"/>
              <a:t>，在其中定义将要实现的各种方法</a:t>
            </a:r>
            <a:r>
              <a:rPr lang="zh-CN" altLang="en-US" dirty="0" smtClean="0"/>
              <a:t>。，</a:t>
            </a:r>
            <a:r>
              <a:rPr lang="zh-CN" altLang="en-US" dirty="0"/>
              <a:t>在其中定义将要实现的各种方法。假如要在</a:t>
            </a:r>
            <a:r>
              <a:rPr lang="en-US" altLang="zh-CN" dirty="0" err="1"/>
              <a:t>char_cdev</a:t>
            </a:r>
            <a:r>
              <a:rPr lang="zh-CN" altLang="en-US" dirty="0"/>
              <a:t>的驱动中实现</a:t>
            </a:r>
            <a:r>
              <a:rPr lang="en-US" altLang="zh-CN" dirty="0"/>
              <a:t>open</a:t>
            </a:r>
            <a:r>
              <a:rPr lang="zh-CN" altLang="en-US" dirty="0"/>
              <a:t>、</a:t>
            </a:r>
            <a:r>
              <a:rPr lang="en-US" altLang="zh-CN" dirty="0"/>
              <a:t>release</a:t>
            </a:r>
            <a:r>
              <a:rPr lang="zh-CN" altLang="en-US" dirty="0"/>
              <a:t>、</a:t>
            </a:r>
            <a:r>
              <a:rPr lang="en-US" altLang="zh-CN" dirty="0"/>
              <a:t>read</a:t>
            </a:r>
            <a:r>
              <a:rPr lang="zh-CN" altLang="en-US" dirty="0"/>
              <a:t>、</a:t>
            </a:r>
            <a:r>
              <a:rPr lang="en-US" altLang="zh-CN" dirty="0"/>
              <a:t>write</a:t>
            </a:r>
            <a:r>
              <a:rPr lang="zh-CN" altLang="en-US" dirty="0"/>
              <a:t>和</a:t>
            </a:r>
            <a:r>
              <a:rPr lang="en-US" altLang="zh-CN" dirty="0" err="1"/>
              <a:t>ioctl</a:t>
            </a:r>
            <a:r>
              <a:rPr lang="zh-CN" altLang="en-US" dirty="0"/>
              <a:t>方法，可以将</a:t>
            </a:r>
            <a:r>
              <a:rPr lang="en-US" altLang="zh-CN" dirty="0" err="1"/>
              <a:t>char_cdev</a:t>
            </a:r>
            <a:r>
              <a:rPr lang="zh-CN" altLang="en-US" dirty="0"/>
              <a:t>的</a:t>
            </a:r>
            <a:r>
              <a:rPr lang="en-US" altLang="zh-CN" dirty="0"/>
              <a:t>fops</a:t>
            </a:r>
            <a:r>
              <a:rPr lang="zh-CN" altLang="en-US" dirty="0"/>
              <a:t>定义为程序清单</a:t>
            </a:r>
            <a:r>
              <a:rPr lang="en-US" altLang="zh-CN" dirty="0"/>
              <a:t>2.16</a:t>
            </a:r>
            <a:r>
              <a:rPr lang="zh-CN" altLang="en-US" dirty="0"/>
              <a:t>所示的代码。</a:t>
            </a:r>
          </a:p>
        </p:txBody>
      </p:sp>
    </p:spTree>
    <p:extLst>
      <p:ext uri="{BB962C8B-B14F-4D97-AF65-F5344CB8AC3E}">
        <p14:creationId xmlns:p14="http://schemas.microsoft.com/office/powerpoint/2010/main" val="3137596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lnSpcReduction="10000"/>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各成员的赋值顺序没有特定要求，不必实现可成员可设置为</a:t>
            </a:r>
            <a:r>
              <a:rPr lang="en-US" altLang="zh-CN" dirty="0"/>
              <a:t>NULL</a:t>
            </a:r>
            <a:r>
              <a:rPr lang="zh-CN" altLang="en-US" dirty="0"/>
              <a:t>或者不写。定义</a:t>
            </a:r>
            <a:r>
              <a:rPr lang="en-US" altLang="zh-CN" dirty="0" err="1"/>
              <a:t>char_cdev_fops</a:t>
            </a:r>
            <a:r>
              <a:rPr lang="zh-CN" altLang="en-US" dirty="0"/>
              <a:t>后，还需要分别实现</a:t>
            </a:r>
            <a:r>
              <a:rPr lang="en-US" altLang="zh-CN" dirty="0" err="1"/>
              <a:t>char_cdev_xxx</a:t>
            </a:r>
            <a:r>
              <a:rPr lang="zh-CN" altLang="en-US" dirty="0"/>
              <a:t>各方法的实际代码，并将</a:t>
            </a:r>
            <a:r>
              <a:rPr lang="en-US" altLang="zh-CN" dirty="0"/>
              <a:t>fops</a:t>
            </a:r>
            <a:r>
              <a:rPr lang="zh-CN" altLang="en-US" dirty="0"/>
              <a:t>与</a:t>
            </a:r>
            <a:r>
              <a:rPr lang="en-US" altLang="zh-CN" dirty="0" err="1"/>
              <a:t>char_cdev</a:t>
            </a:r>
            <a:r>
              <a:rPr lang="zh-CN" altLang="en-US" dirty="0"/>
              <a:t>关联起来。</a:t>
            </a:r>
          </a:p>
        </p:txBody>
      </p:sp>
      <p:pic>
        <p:nvPicPr>
          <p:cNvPr id="4" name="图片 3"/>
          <p:cNvPicPr>
            <a:picLocks noChangeAspect="1"/>
          </p:cNvPicPr>
          <p:nvPr/>
        </p:nvPicPr>
        <p:blipFill>
          <a:blip r:embed="rId2"/>
          <a:stretch>
            <a:fillRect/>
          </a:stretch>
        </p:blipFill>
        <p:spPr>
          <a:xfrm>
            <a:off x="231449" y="360263"/>
            <a:ext cx="11427151" cy="4211108"/>
          </a:xfrm>
          <a:prstGeom prst="rect">
            <a:avLst/>
          </a:prstGeom>
        </p:spPr>
      </p:pic>
    </p:spTree>
    <p:extLst>
      <p:ext uri="{BB962C8B-B14F-4D97-AF65-F5344CB8AC3E}">
        <p14:creationId xmlns:p14="http://schemas.microsoft.com/office/powerpoint/2010/main" val="2692560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关联设备和</a:t>
            </a:r>
            <a:r>
              <a:rPr lang="en-US" altLang="zh-CN" b="1" dirty="0"/>
              <a:t>fops</a:t>
            </a:r>
            <a:endParaRPr lang="zh-CN" altLang="en-US" dirty="0"/>
          </a:p>
        </p:txBody>
      </p:sp>
      <p:sp>
        <p:nvSpPr>
          <p:cNvPr id="3" name="内容占位符 2"/>
          <p:cNvSpPr>
            <a:spLocks noGrp="1"/>
          </p:cNvSpPr>
          <p:nvPr>
            <p:ph idx="1"/>
          </p:nvPr>
        </p:nvSpPr>
        <p:spPr/>
        <p:txBody>
          <a:bodyPr/>
          <a:lstStyle/>
          <a:p>
            <a:r>
              <a:rPr lang="zh-CN" altLang="en-US" dirty="0"/>
              <a:t>即使已经为驱动定义了</a:t>
            </a:r>
            <a:r>
              <a:rPr lang="en-US" altLang="zh-CN" dirty="0"/>
              <a:t>fops</a:t>
            </a:r>
            <a:r>
              <a:rPr lang="zh-CN" altLang="en-US" dirty="0"/>
              <a:t>，但是在与设备关联起来之前，内核是无法为设备找到对应的操作方法的。所以必须通过某种途径将</a:t>
            </a:r>
            <a:r>
              <a:rPr lang="en-US" altLang="zh-CN" dirty="0"/>
              <a:t>fops</a:t>
            </a:r>
            <a:r>
              <a:rPr lang="zh-CN" altLang="en-US" dirty="0"/>
              <a:t>与设备关联起来。</a:t>
            </a:r>
          </a:p>
          <a:p>
            <a:r>
              <a:rPr lang="zh-CN" altLang="en-US" dirty="0"/>
              <a:t>再回头来看</a:t>
            </a:r>
            <a:r>
              <a:rPr lang="en-US" altLang="zh-CN" dirty="0" err="1"/>
              <a:t>cdev_init</a:t>
            </a:r>
            <a:r>
              <a:rPr lang="en-US" altLang="zh-CN" dirty="0"/>
              <a:t>()</a:t>
            </a:r>
            <a:r>
              <a:rPr lang="zh-CN" altLang="en-US" dirty="0"/>
              <a:t>函数原型：</a:t>
            </a:r>
          </a:p>
          <a:p>
            <a:r>
              <a:rPr lang="en-US" altLang="zh-CN" dirty="0"/>
              <a:t>void </a:t>
            </a:r>
            <a:r>
              <a:rPr lang="en-US" altLang="zh-CN" dirty="0" err="1"/>
              <a:t>cdev_init</a:t>
            </a:r>
            <a:r>
              <a:rPr lang="en-US" altLang="zh-CN" dirty="0"/>
              <a:t>(</a:t>
            </a:r>
            <a:r>
              <a:rPr lang="en-US" altLang="zh-CN" dirty="0" err="1"/>
              <a:t>struct</a:t>
            </a:r>
            <a:r>
              <a:rPr lang="en-US" altLang="zh-CN" dirty="0"/>
              <a:t> </a:t>
            </a:r>
            <a:r>
              <a:rPr lang="en-US" altLang="zh-CN" dirty="0" err="1"/>
              <a:t>cdev</a:t>
            </a:r>
            <a:r>
              <a:rPr lang="en-US" altLang="zh-CN" dirty="0"/>
              <a:t> *</a:t>
            </a:r>
            <a:r>
              <a:rPr lang="en-US" altLang="zh-CN" dirty="0" err="1"/>
              <a:t>cdev</a:t>
            </a:r>
            <a:r>
              <a:rPr lang="en-US" altLang="zh-CN" dirty="0"/>
              <a:t>, </a:t>
            </a:r>
            <a:r>
              <a:rPr lang="en-US" altLang="zh-CN" dirty="0" err="1"/>
              <a:t>const</a:t>
            </a:r>
            <a:r>
              <a:rPr lang="en-US" altLang="zh-CN" dirty="0"/>
              <a:t> </a:t>
            </a:r>
            <a:r>
              <a:rPr lang="en-US" altLang="zh-CN" dirty="0" err="1"/>
              <a:t>struct</a:t>
            </a:r>
            <a:r>
              <a:rPr lang="en-US" altLang="zh-CN" dirty="0"/>
              <a:t> </a:t>
            </a:r>
            <a:r>
              <a:rPr lang="en-US" altLang="zh-CN" dirty="0" err="1"/>
              <a:t>file_operations</a:t>
            </a:r>
            <a:r>
              <a:rPr lang="en-US" altLang="zh-CN" dirty="0"/>
              <a:t> *fops)</a:t>
            </a:r>
          </a:p>
          <a:p>
            <a:r>
              <a:rPr lang="zh-CN" altLang="en-US" dirty="0"/>
              <a:t>第</a:t>
            </a:r>
            <a:r>
              <a:rPr lang="en-US" altLang="zh-CN" dirty="0"/>
              <a:t>2</a:t>
            </a:r>
            <a:r>
              <a:rPr lang="zh-CN" altLang="en-US" dirty="0"/>
              <a:t>个参数*</a:t>
            </a:r>
            <a:r>
              <a:rPr lang="en-US" altLang="zh-CN" dirty="0"/>
              <a:t>fops</a:t>
            </a:r>
            <a:r>
              <a:rPr lang="zh-CN" altLang="en-US" dirty="0"/>
              <a:t>，要求传入一个</a:t>
            </a:r>
            <a:r>
              <a:rPr lang="en-US" altLang="zh-CN" dirty="0" err="1"/>
              <a:t>file_operations</a:t>
            </a:r>
            <a:r>
              <a:rPr lang="zh-CN" altLang="en-US" dirty="0"/>
              <a:t>的结构指针。在前面介绍的两个范例中，都忽略了这个参数，仅仅传递了一个合法地址而已，但不是</a:t>
            </a:r>
            <a:r>
              <a:rPr lang="en-US" altLang="zh-CN" dirty="0" err="1"/>
              <a:t>file_operations</a:t>
            </a:r>
            <a:r>
              <a:rPr lang="zh-CN" altLang="en-US" dirty="0"/>
              <a:t>结构指针，所以前面两个设备驱动无法与任何操作方法关联。</a:t>
            </a:r>
          </a:p>
        </p:txBody>
      </p:sp>
    </p:spTree>
    <p:extLst>
      <p:ext uri="{BB962C8B-B14F-4D97-AF65-F5344CB8AC3E}">
        <p14:creationId xmlns:p14="http://schemas.microsoft.com/office/powerpoint/2010/main" val="3186310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关联设备和</a:t>
            </a:r>
            <a:r>
              <a:rPr lang="en-US" altLang="zh-CN" b="1" dirty="0"/>
              <a:t>fops</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定义好了驱动的</a:t>
            </a:r>
            <a:r>
              <a:rPr lang="en-US" altLang="zh-CN" dirty="0"/>
              <a:t>fops</a:t>
            </a:r>
            <a:r>
              <a:rPr lang="zh-CN" altLang="en-US" dirty="0"/>
              <a:t>后，</a:t>
            </a:r>
            <a:r>
              <a:rPr lang="en-US" altLang="zh-CN" dirty="0" err="1"/>
              <a:t>cdev_init</a:t>
            </a:r>
            <a:r>
              <a:rPr lang="en-US" altLang="zh-CN" dirty="0"/>
              <a:t>()</a:t>
            </a:r>
            <a:r>
              <a:rPr lang="zh-CN" altLang="en-US" dirty="0"/>
              <a:t>的正确用法应该是</a:t>
            </a:r>
            <a:r>
              <a:rPr lang="zh-CN" altLang="en-US" dirty="0" smtClean="0"/>
              <a:t>：</a:t>
            </a:r>
            <a:endParaRPr lang="en-US" altLang="zh-CN" dirty="0" smtClean="0"/>
          </a:p>
          <a:p>
            <a:r>
              <a:rPr lang="en-US" altLang="zh-CN" dirty="0" err="1"/>
              <a:t>cdev_init</a:t>
            </a:r>
            <a:r>
              <a:rPr lang="en-US" altLang="zh-CN" dirty="0"/>
              <a:t>(</a:t>
            </a:r>
            <a:r>
              <a:rPr lang="en-US" altLang="zh-CN" dirty="0" err="1"/>
              <a:t>char_cdev</a:t>
            </a:r>
            <a:r>
              <a:rPr lang="en-US" altLang="zh-CN" dirty="0"/>
              <a:t>, &amp;</a:t>
            </a:r>
            <a:r>
              <a:rPr lang="en-US" altLang="zh-CN" dirty="0" err="1"/>
              <a:t>char_cdev_fops</a:t>
            </a:r>
            <a:r>
              <a:rPr lang="en-US" altLang="zh-CN" dirty="0"/>
              <a:t>);   //</a:t>
            </a:r>
            <a:r>
              <a:rPr lang="zh-CN" altLang="en-US" dirty="0"/>
              <a:t>初始化</a:t>
            </a:r>
            <a:r>
              <a:rPr lang="en-US" altLang="zh-CN" dirty="0" err="1"/>
              <a:t>char_cdev</a:t>
            </a:r>
            <a:r>
              <a:rPr lang="zh-CN" altLang="en-US" dirty="0" smtClean="0"/>
              <a:t>结构</a:t>
            </a:r>
            <a:endParaRPr lang="en-US" altLang="zh-CN" dirty="0" smtClean="0"/>
          </a:p>
          <a:p>
            <a:r>
              <a:rPr lang="en-US" altLang="zh-CN" dirty="0" err="1"/>
              <a:t>cdev_init</a:t>
            </a:r>
            <a:r>
              <a:rPr lang="en-US" altLang="zh-CN" dirty="0"/>
              <a:t>()</a:t>
            </a:r>
            <a:r>
              <a:rPr lang="zh-CN" altLang="en-US" dirty="0"/>
              <a:t>将定义好的</a:t>
            </a:r>
            <a:r>
              <a:rPr lang="en-US" altLang="zh-CN" dirty="0" err="1"/>
              <a:t>char_cdev_fops</a:t>
            </a:r>
            <a:r>
              <a:rPr lang="zh-CN" altLang="en-US" dirty="0"/>
              <a:t>的地址赋给</a:t>
            </a:r>
            <a:r>
              <a:rPr lang="en-US" altLang="zh-CN" dirty="0" err="1"/>
              <a:t>char_cdev</a:t>
            </a:r>
            <a:r>
              <a:rPr lang="zh-CN" altLang="en-US" dirty="0"/>
              <a:t>的</a:t>
            </a:r>
            <a:r>
              <a:rPr lang="en-US" altLang="zh-CN" dirty="0"/>
              <a:t>fops</a:t>
            </a:r>
            <a:r>
              <a:rPr lang="zh-CN" altLang="en-US" dirty="0"/>
              <a:t>指针，将定义的驱动操作方法与某个主设备号关联起来。当</a:t>
            </a:r>
            <a:r>
              <a:rPr lang="en-US" altLang="zh-CN" dirty="0"/>
              <a:t>open</a:t>
            </a:r>
            <a:r>
              <a:rPr lang="zh-CN" altLang="en-US" dirty="0"/>
              <a:t>系统调用打开某个设备，能够得知设备的主设备号，也就知道该用哪一组方法来操作这个设备了。</a:t>
            </a:r>
          </a:p>
        </p:txBody>
      </p:sp>
    </p:spTree>
    <p:extLst>
      <p:ext uri="{BB962C8B-B14F-4D97-AF65-F5344CB8AC3E}">
        <p14:creationId xmlns:p14="http://schemas.microsoft.com/office/powerpoint/2010/main" val="41187145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fops</a:t>
            </a:r>
            <a:r>
              <a:rPr lang="zh-CN" altLang="en-US" dirty="0"/>
              <a:t>在设备驱动和系统调用之间的关系</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260349" y="1684420"/>
            <a:ext cx="11704966" cy="4551279"/>
          </a:xfrm>
          <a:prstGeom prst="rect">
            <a:avLst/>
          </a:prstGeom>
        </p:spPr>
      </p:pic>
    </p:spTree>
    <p:extLst>
      <p:ext uri="{BB962C8B-B14F-4D97-AF65-F5344CB8AC3E}">
        <p14:creationId xmlns:p14="http://schemas.microsoft.com/office/powerpoint/2010/main" val="42425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1" y="176465"/>
            <a:ext cx="10131425" cy="826835"/>
          </a:xfrm>
        </p:spPr>
        <p:txBody>
          <a:bodyPr/>
          <a:lstStyle/>
          <a:p>
            <a:r>
              <a:rPr lang="zh-CN" altLang="en-US" dirty="0"/>
              <a:t>驱动的方法和系统调用</a:t>
            </a:r>
          </a:p>
        </p:txBody>
      </p:sp>
      <p:sp>
        <p:nvSpPr>
          <p:cNvPr id="3" name="内容占位符 2"/>
          <p:cNvSpPr>
            <a:spLocks noGrp="1"/>
          </p:cNvSpPr>
          <p:nvPr>
            <p:ph idx="1"/>
          </p:nvPr>
        </p:nvSpPr>
        <p:spPr/>
        <p:txBody>
          <a:bodyPr/>
          <a:lstStyle/>
          <a:p>
            <a:r>
              <a:rPr lang="zh-CN" altLang="en-US" dirty="0"/>
              <a:t>为驱动实现了</a:t>
            </a:r>
            <a:r>
              <a:rPr lang="en-US" altLang="zh-CN" dirty="0"/>
              <a:t>fops</a:t>
            </a:r>
            <a:r>
              <a:rPr lang="zh-CN" altLang="en-US" dirty="0"/>
              <a:t>方法，这个驱动就不再是空壳，通过驱动可以操作具体设备了。设备注册后，该设备的主设备号与</a:t>
            </a:r>
            <a:r>
              <a:rPr lang="en-US" altLang="zh-CN" dirty="0"/>
              <a:t>fops</a:t>
            </a:r>
            <a:r>
              <a:rPr lang="zh-CN" altLang="en-US" dirty="0"/>
              <a:t>之间对应关系就一直存在于内核中，直到驱动生命周期结束（被卸载），应用程序发起系统调用，内核根据这个对应关系寻找正确的驱动程序来执行相关操作，如图</a:t>
            </a:r>
            <a:r>
              <a:rPr lang="en-US" altLang="zh-CN" dirty="0"/>
              <a:t>2.5</a:t>
            </a:r>
            <a:r>
              <a:rPr lang="zh-CN" altLang="en-US" dirty="0"/>
              <a:t>所示</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2597148" y="2541936"/>
            <a:ext cx="8509111" cy="4026640"/>
          </a:xfrm>
          <a:prstGeom prst="rect">
            <a:avLst/>
          </a:prstGeom>
        </p:spPr>
      </p:pic>
    </p:spTree>
    <p:extLst>
      <p:ext uri="{BB962C8B-B14F-4D97-AF65-F5344CB8AC3E}">
        <p14:creationId xmlns:p14="http://schemas.microsoft.com/office/powerpoint/2010/main" val="469182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驱动和应用程序的差别</a:t>
            </a:r>
          </a:p>
        </p:txBody>
      </p:sp>
      <p:sp>
        <p:nvSpPr>
          <p:cNvPr id="3" name="内容占位符 2"/>
          <p:cNvSpPr>
            <a:spLocks noGrp="1"/>
          </p:cNvSpPr>
          <p:nvPr>
            <p:ph idx="1"/>
          </p:nvPr>
        </p:nvSpPr>
        <p:spPr/>
        <p:txBody>
          <a:bodyPr>
            <a:normAutofit/>
          </a:bodyPr>
          <a:lstStyle/>
          <a:p>
            <a:r>
              <a:rPr lang="zh-CN" altLang="en-US" dirty="0"/>
              <a:t>驱动程序与普通应用程序有很大不同，主要表现在以下</a:t>
            </a:r>
            <a:r>
              <a:rPr lang="en-US" altLang="zh-CN" dirty="0"/>
              <a:t>3</a:t>
            </a:r>
            <a:r>
              <a:rPr lang="zh-CN" altLang="en-US" dirty="0"/>
              <a:t>个方面</a:t>
            </a:r>
            <a:r>
              <a:rPr lang="zh-CN" altLang="en-US" dirty="0" smtClean="0"/>
              <a:t>：</a:t>
            </a:r>
            <a:endParaRPr lang="en-US" altLang="zh-CN" dirty="0" smtClean="0"/>
          </a:p>
          <a:p>
            <a:r>
              <a:rPr lang="zh-CN" altLang="en-US" dirty="0" smtClean="0"/>
              <a:t>在</a:t>
            </a:r>
            <a:r>
              <a:rPr lang="zh-CN" altLang="en-US" dirty="0"/>
              <a:t>程序组成和逻辑方面，普通应用程序一般都是由始至终完成某个任务，而驱动程序内部各方法之间相互独立，没有逻辑联系。</a:t>
            </a:r>
          </a:p>
          <a:p>
            <a:r>
              <a:rPr lang="zh-CN" altLang="en-US" dirty="0" smtClean="0"/>
              <a:t> </a:t>
            </a:r>
            <a:r>
              <a:rPr lang="zh-CN" altLang="en-US" dirty="0"/>
              <a:t>在系统资源访问方面，内核模块运行在内核态，可以操作系统的任何资源，包括硬件，但是应用程序却不能直接访问系统硬件，只有借助驱动程序才能访问硬件。</a:t>
            </a:r>
          </a:p>
          <a:p>
            <a:r>
              <a:rPr lang="zh-CN" altLang="en-US" dirty="0" smtClean="0"/>
              <a:t> </a:t>
            </a:r>
            <a:r>
              <a:rPr lang="zh-CN" altLang="en-US" dirty="0"/>
              <a:t>在出错危害性方面，应用程序出错或者崩溃一般不会引起内核崩溃，可以通过杀死程序进程终止，但是内核模块出错，有可能导致内核崩溃，一旦内核崩溃，只能复位系统。</a:t>
            </a:r>
          </a:p>
          <a:p>
            <a:endParaRPr lang="zh-CN" altLang="en-US" dirty="0"/>
          </a:p>
        </p:txBody>
      </p:sp>
    </p:spTree>
    <p:extLst>
      <p:ext uri="{BB962C8B-B14F-4D97-AF65-F5344CB8AC3E}">
        <p14:creationId xmlns:p14="http://schemas.microsoft.com/office/powerpoint/2010/main" val="23914912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8.</a:t>
            </a:r>
            <a:r>
              <a:rPr lang="zh-CN" altLang="zh-CN" b="1" dirty="0"/>
              <a:t>模块加载与</a:t>
            </a:r>
            <a:r>
              <a:rPr lang="zh-CN" altLang="zh-CN" b="1" dirty="0" smtClean="0"/>
              <a:t>卸载</a:t>
            </a:r>
            <a:endParaRPr kumimoji="1" lang="zh-CN" altLang="en-US" dirty="0"/>
          </a:p>
        </p:txBody>
      </p:sp>
      <p:sp>
        <p:nvSpPr>
          <p:cNvPr id="3" name="内容占位符 2"/>
          <p:cNvSpPr>
            <a:spLocks noGrp="1"/>
          </p:cNvSpPr>
          <p:nvPr>
            <p:ph idx="1"/>
          </p:nvPr>
        </p:nvSpPr>
        <p:spPr/>
        <p:txBody>
          <a:bodyPr/>
          <a:lstStyle/>
          <a:p>
            <a:r>
              <a:rPr kumimoji="1" lang="zh-CN" altLang="en-US" dirty="0" smtClean="0"/>
              <a:t>各加载和</a:t>
            </a:r>
            <a:r>
              <a:rPr lang="zh-CN" altLang="zh-CN" b="1" dirty="0" smtClean="0"/>
              <a:t>卸载</a:t>
            </a:r>
            <a:r>
              <a:rPr lang="zh-CN" altLang="en-US" b="1" dirty="0" smtClean="0"/>
              <a:t>命令介绍</a:t>
            </a:r>
            <a:endParaRPr kumimoji="1" lang="zh-CN" altLang="en-US" dirty="0"/>
          </a:p>
        </p:txBody>
      </p:sp>
    </p:spTree>
    <p:extLst>
      <p:ext uri="{BB962C8B-B14F-4D97-AF65-F5344CB8AC3E}">
        <p14:creationId xmlns:p14="http://schemas.microsoft.com/office/powerpoint/2010/main" val="107199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有操作系统时的设备驱动</a:t>
            </a:r>
            <a:endParaRPr kumimoji="1" lang="zh-CN" altLang="en-US" dirty="0"/>
          </a:p>
        </p:txBody>
      </p:sp>
      <p:sp>
        <p:nvSpPr>
          <p:cNvPr id="3" name="内容占位符 2"/>
          <p:cNvSpPr>
            <a:spLocks noGrp="1"/>
          </p:cNvSpPr>
          <p:nvPr>
            <p:ph idx="1"/>
          </p:nvPr>
        </p:nvSpPr>
        <p:spPr/>
        <p:txBody>
          <a:bodyPr>
            <a:normAutofit/>
          </a:bodyPr>
          <a:lstStyle/>
          <a:p>
            <a:r>
              <a:rPr lang="zh-CN" altLang="en-US" dirty="0"/>
              <a:t> 当系统包含操作系统时，设备驱动会变得怎样呢？</a:t>
            </a:r>
          </a:p>
          <a:p>
            <a:r>
              <a:rPr lang="zh-CN" altLang="en-US" dirty="0"/>
              <a:t>首先，无操作系统时设备驱动的硬件操作工作仍然是必不可少的，没有这一部分，</a:t>
            </a:r>
            <a:r>
              <a:rPr lang="zh-CN" altLang="en-US" dirty="0" smtClean="0"/>
              <a:t>驱动不</a:t>
            </a:r>
            <a:r>
              <a:rPr lang="zh-CN" altLang="en-US" dirty="0"/>
              <a:t>可能与硬件打交道。</a:t>
            </a:r>
          </a:p>
          <a:p>
            <a:r>
              <a:rPr lang="zh-CN" altLang="en-US" dirty="0"/>
              <a:t>其次，我们还需要将驱动融入内核。为了实现这种融合，必须在所有设备的驱动中</a:t>
            </a:r>
            <a:r>
              <a:rPr lang="zh-CN" altLang="en-US" dirty="0" smtClean="0"/>
              <a:t>设计面向</a:t>
            </a:r>
            <a:r>
              <a:rPr lang="zh-CN" altLang="en-US" dirty="0"/>
              <a:t>操作系统内核的接口，这样的接口由操作系统规定，对一类设备而言结构一致，独立</a:t>
            </a:r>
            <a:r>
              <a:rPr lang="zh-CN" altLang="en-US" dirty="0" smtClean="0"/>
              <a:t>于具体</a:t>
            </a:r>
            <a:r>
              <a:rPr lang="zh-CN" altLang="en-US" dirty="0"/>
              <a:t>的设备。</a:t>
            </a:r>
            <a:endParaRPr kumimoji="1" lang="zh-CN" altLang="en-US" dirty="0"/>
          </a:p>
        </p:txBody>
      </p:sp>
    </p:spTree>
    <p:extLst>
      <p:ext uri="{BB962C8B-B14F-4D97-AF65-F5344CB8AC3E}">
        <p14:creationId xmlns:p14="http://schemas.microsoft.com/office/powerpoint/2010/main" val="30607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有操作系统时的设备驱动</a:t>
            </a:r>
            <a:endParaRPr kumimoji="1" lang="zh-CN" altLang="en-US" dirty="0"/>
          </a:p>
        </p:txBody>
      </p:sp>
      <p:sp>
        <p:nvSpPr>
          <p:cNvPr id="3" name="内容占位符 2"/>
          <p:cNvSpPr>
            <a:spLocks noGrp="1"/>
          </p:cNvSpPr>
          <p:nvPr>
            <p:ph idx="1"/>
          </p:nvPr>
        </p:nvSpPr>
        <p:spPr>
          <a:xfrm>
            <a:off x="685801" y="1780675"/>
            <a:ext cx="5047179" cy="4010526"/>
          </a:xfrm>
        </p:spPr>
        <p:txBody>
          <a:bodyPr/>
          <a:lstStyle/>
          <a:p>
            <a:r>
              <a:rPr lang="zh-CN" altLang="en-US" dirty="0" smtClean="0"/>
              <a:t>当</a:t>
            </a:r>
            <a:r>
              <a:rPr lang="zh-CN" altLang="en-US" dirty="0"/>
              <a:t>系统中存在操作系统的时候，驱动变成了连接硬件和内核的桥梁。</a:t>
            </a:r>
            <a:r>
              <a:rPr lang="zh-CN" altLang="en-US" dirty="0" smtClean="0"/>
              <a:t>如图</a:t>
            </a:r>
            <a:r>
              <a:rPr lang="en-US" altLang="zh-CN" dirty="0"/>
              <a:t>1.4 </a:t>
            </a:r>
            <a:r>
              <a:rPr lang="zh-CN" altLang="en-US" dirty="0"/>
              <a:t> 所示，操作系统的存在势必要求设备驱动</a:t>
            </a:r>
            <a:r>
              <a:rPr lang="zh-CN" altLang="en-US" dirty="0" smtClean="0"/>
              <a:t>附加</a:t>
            </a:r>
            <a:r>
              <a:rPr lang="zh-CN" altLang="en-US" dirty="0"/>
              <a:t>更多的代码和功能，把单一的“驱使硬件设备</a:t>
            </a:r>
            <a:r>
              <a:rPr lang="zh-CN" altLang="en-US" dirty="0" smtClean="0"/>
              <a:t>行动</a:t>
            </a:r>
            <a:r>
              <a:rPr lang="zh-CN" altLang="en-US" dirty="0"/>
              <a:t>”变成了操作系统内与硬件交互的模块，它</a:t>
            </a:r>
            <a:r>
              <a:rPr lang="zh-CN" altLang="en-US" dirty="0" smtClean="0"/>
              <a:t>对外呈现</a:t>
            </a:r>
            <a:r>
              <a:rPr lang="zh-CN" altLang="en-US" dirty="0"/>
              <a:t>为操作系统的</a:t>
            </a:r>
            <a:r>
              <a:rPr lang="en-US" altLang="zh-CN" dirty="0"/>
              <a:t>API</a:t>
            </a:r>
            <a:r>
              <a:rPr lang="zh-CN" altLang="en-US" dirty="0"/>
              <a:t> ，不再给应用软件工程师</a:t>
            </a:r>
            <a:r>
              <a:rPr lang="zh-CN" altLang="en-US" dirty="0" smtClean="0"/>
              <a:t>直接</a:t>
            </a:r>
            <a:r>
              <a:rPr lang="zh-CN" altLang="en-US" dirty="0"/>
              <a:t>提供接口。</a:t>
            </a:r>
            <a:endParaRPr kumimoji="1" lang="zh-CN" altLang="en-US" dirty="0"/>
          </a:p>
        </p:txBody>
      </p:sp>
      <p:pic>
        <p:nvPicPr>
          <p:cNvPr id="4" name="图片 3"/>
          <p:cNvPicPr>
            <a:picLocks noChangeAspect="1"/>
          </p:cNvPicPr>
          <p:nvPr/>
        </p:nvPicPr>
        <p:blipFill>
          <a:blip r:embed="rId2"/>
          <a:stretch>
            <a:fillRect/>
          </a:stretch>
        </p:blipFill>
        <p:spPr>
          <a:xfrm>
            <a:off x="6176369" y="609600"/>
            <a:ext cx="5756946" cy="5964148"/>
          </a:xfrm>
          <a:prstGeom prst="rect">
            <a:avLst/>
          </a:prstGeom>
        </p:spPr>
      </p:pic>
    </p:spTree>
    <p:extLst>
      <p:ext uri="{BB962C8B-B14F-4D97-AF65-F5344CB8AC3E}">
        <p14:creationId xmlns:p14="http://schemas.microsoft.com/office/powerpoint/2010/main" val="13546679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天体</Template>
  <TotalTime>1408</TotalTime>
  <Words>7650</Words>
  <Application>Microsoft Office PowerPoint</Application>
  <PresentationFormat>宽屏</PresentationFormat>
  <Paragraphs>386</Paragraphs>
  <Slides>78</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78</vt:i4>
      </vt:variant>
    </vt:vector>
  </HeadingPairs>
  <TitlesOfParts>
    <vt:vector size="83" baseType="lpstr">
      <vt:lpstr>宋体</vt:lpstr>
      <vt:lpstr>Arial</vt:lpstr>
      <vt:lpstr>Calibri</vt:lpstr>
      <vt:lpstr>Calibri Light</vt:lpstr>
      <vt:lpstr>天体</vt:lpstr>
      <vt:lpstr>嵌入式Linux驱动程序开(一)</vt:lpstr>
      <vt:lpstr>嵌入式Linux驱动程序</vt:lpstr>
      <vt:lpstr>设备驱动的作用</vt:lpstr>
      <vt:lpstr>无操作系统时的设备驱动</vt:lpstr>
      <vt:lpstr>PowerPoint 演示文稿</vt:lpstr>
      <vt:lpstr>无操作系统时的设备驱动</vt:lpstr>
      <vt:lpstr>无操作系统时的设备驱动</vt:lpstr>
      <vt:lpstr>有操作系统时的设备驱动</vt:lpstr>
      <vt:lpstr>有操作系统时的设备驱动</vt:lpstr>
      <vt:lpstr>有了操作系统之后，驱动反而变得复杂，那要操作系统干什么？</vt:lpstr>
      <vt:lpstr>Linux设备驱动基础</vt:lpstr>
      <vt:lpstr>编写内核模块</vt:lpstr>
      <vt:lpstr>编写内核模块</vt:lpstr>
      <vt:lpstr>模块初始化</vt:lpstr>
      <vt:lpstr>模块退出</vt:lpstr>
      <vt:lpstr>模块退出</vt:lpstr>
      <vt:lpstr>模块许可证</vt:lpstr>
      <vt:lpstr>模块描述</vt:lpstr>
      <vt:lpstr>模块编译</vt:lpstr>
      <vt:lpstr>模块编译</vt:lpstr>
      <vt:lpstr>模块加载和卸载</vt:lpstr>
      <vt:lpstr>最简单的内核模块</vt:lpstr>
      <vt:lpstr>最简单的内核模块</vt:lpstr>
      <vt:lpstr>模块参数</vt:lpstr>
      <vt:lpstr>模块参数</vt:lpstr>
      <vt:lpstr>设备主要分类</vt:lpstr>
      <vt:lpstr>设备节点和设备号</vt:lpstr>
      <vt:lpstr>设备节点和设备号</vt:lpstr>
      <vt:lpstr>设备编号</vt:lpstr>
      <vt:lpstr>主设备号</vt:lpstr>
      <vt:lpstr>从设备号</vt:lpstr>
      <vt:lpstr>获取和释放设备编号</vt:lpstr>
      <vt:lpstr>静态获取主设备号</vt:lpstr>
      <vt:lpstr>动态获取主设备号</vt:lpstr>
      <vt:lpstr>PowerPoint 演示文稿</vt:lpstr>
      <vt:lpstr>（3）释放设备号 </vt:lpstr>
      <vt:lpstr>设备的注册和注销</vt:lpstr>
      <vt:lpstr>Cdev数据结构说明</vt:lpstr>
      <vt:lpstr>cdev结构</vt:lpstr>
      <vt:lpstr>cdev</vt:lpstr>
      <vt:lpstr>往系统添加一个cdev</vt:lpstr>
      <vt:lpstr>删除cdev</vt:lpstr>
      <vt:lpstr>Linux设备和驱动</vt:lpstr>
      <vt:lpstr>驱动在Linux中的地位</vt:lpstr>
      <vt:lpstr>驱动的基本要素</vt:lpstr>
      <vt:lpstr>驱动的基本要素</vt:lpstr>
      <vt:lpstr>驱动入口和出口</vt:lpstr>
      <vt:lpstr>驱动代码分析</vt:lpstr>
      <vt:lpstr>PowerPoint 演示文稿</vt:lpstr>
      <vt:lpstr>提供设备管理方法支持</vt:lpstr>
      <vt:lpstr>支持udev设备管理方法</vt:lpstr>
      <vt:lpstr>udev和驱动</vt:lpstr>
      <vt:lpstr>udev和驱动</vt:lpstr>
      <vt:lpstr>PowerPoint 演示文稿</vt:lpstr>
      <vt:lpstr>PowerPoint 演示文稿</vt:lpstr>
      <vt:lpstr>支持udev的驱动范例</vt:lpstr>
      <vt:lpstr>代码分析</vt:lpstr>
      <vt:lpstr>PowerPoint 演示文稿</vt:lpstr>
      <vt:lpstr>PowerPoint 演示文稿</vt:lpstr>
      <vt:lpstr>PowerPoint 演示文稿</vt:lpstr>
      <vt:lpstr>操作设备的各种方法</vt:lpstr>
      <vt:lpstr>file_operations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为驱动定义fops</vt:lpstr>
      <vt:lpstr>PowerPoint 演示文稿</vt:lpstr>
      <vt:lpstr>关联设备和fops</vt:lpstr>
      <vt:lpstr>关联设备和fops</vt:lpstr>
      <vt:lpstr>fops在设备驱动和系统调用之间的关系</vt:lpstr>
      <vt:lpstr>驱动的方法和系统调用</vt:lpstr>
      <vt:lpstr>驱动和应用程序的差别</vt:lpstr>
      <vt:lpstr>8.模块加载与卸载</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嵌入式Linux驱动程序开发</dc:title>
  <dc:creator>Microsoft Office 用户</dc:creator>
  <cp:lastModifiedBy>陈 立文</cp:lastModifiedBy>
  <cp:revision>49</cp:revision>
  <dcterms:created xsi:type="dcterms:W3CDTF">2018-05-09T02:01:51Z</dcterms:created>
  <dcterms:modified xsi:type="dcterms:W3CDTF">2019-05-16T08:54:19Z</dcterms:modified>
</cp:coreProperties>
</file>